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9" r:id="rId7"/>
    <p:sldId id="271" r:id="rId8"/>
    <p:sldId id="261" r:id="rId9"/>
    <p:sldId id="274" r:id="rId10"/>
    <p:sldId id="275" r:id="rId11"/>
    <p:sldId id="260" r:id="rId12"/>
    <p:sldId id="262" r:id="rId13"/>
    <p:sldId id="266" r:id="rId14"/>
    <p:sldId id="269" r:id="rId15"/>
    <p:sldId id="272" r:id="rId16"/>
    <p:sldId id="276" r:id="rId17"/>
    <p:sldId id="277" r:id="rId18"/>
    <p:sldId id="278" r:id="rId19"/>
    <p:sldId id="258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9">
          <p15:clr>
            <a:srgbClr val="A4A3A4"/>
          </p15:clr>
        </p15:guide>
        <p15:guide id="2" orient="horz" pos="157">
          <p15:clr>
            <a:srgbClr val="A4A3A4"/>
          </p15:clr>
        </p15:guide>
        <p15:guide id="3" pos="184">
          <p15:clr>
            <a:srgbClr val="A4A3A4"/>
          </p15:clr>
        </p15:guide>
        <p15:guide id="4" pos="5455">
          <p15:clr>
            <a:srgbClr val="A4A3A4"/>
          </p15:clr>
        </p15:guide>
        <p15:guide id="5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 showGuides="1">
      <p:cViewPr varScale="1">
        <p:scale>
          <a:sx n="106" d="100"/>
          <a:sy n="106" d="100"/>
        </p:scale>
        <p:origin x="252" y="60"/>
      </p:cViewPr>
      <p:guideLst>
        <p:guide orient="horz" pos="3099"/>
        <p:guide orient="horz" pos="157"/>
        <p:guide pos="184"/>
        <p:guide pos="5455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AEEF"/>
                </a:solidFill>
              </a:defRPr>
            </a:pPr>
            <a:r>
              <a:rPr lang="ru-RU" sz="2000">
                <a:solidFill>
                  <a:srgbClr val="00AEEF"/>
                </a:solidFill>
              </a:rPr>
              <a:t>2013</a:t>
            </a:r>
          </a:p>
        </c:rich>
      </c:tx>
      <c:layout>
        <c:manualLayout>
          <c:xMode val="edge"/>
          <c:yMode val="edge"/>
          <c:x val="7.1538427919425093E-2"/>
          <c:y val="0.7823277369489679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innerShdw blurRad="114300">
                <a:prstClr val="black"/>
              </a:innerShdw>
            </a:effectLst>
          </c:spPr>
          <c:dPt>
            <c:idx val="1"/>
            <c:bubble3D val="0"/>
            <c:spPr>
              <a:solidFill>
                <a:srgbClr val="00AEEF"/>
              </a:solidFill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3200" dirty="0"/>
                      <a:t>8189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10948293584001"/>
                  <c:y val="0.15587519719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проверок</c:v>
                </c:pt>
                <c:pt idx="1">
                  <c:v>мероприятий СН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8189</c:v>
                </c:pt>
                <c:pt idx="1">
                  <c:v>1777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7F7F7F"/>
                </a:solidFill>
                <a:latin typeface="Arial Narrow"/>
                <a:cs typeface="Arial Narrow"/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80934717403E-2"/>
          <c:y val="0.90495472488986295"/>
          <c:w val="0.89999983813056506"/>
          <c:h val="9.0869498489152295E-2"/>
        </c:manualLayout>
      </c:layout>
      <c:overlay val="0"/>
      <c:txPr>
        <a:bodyPr/>
        <a:lstStyle/>
        <a:p>
          <a:pPr>
            <a:defRPr>
              <a:solidFill>
                <a:srgbClr val="00AEEF"/>
              </a:solidFill>
              <a:latin typeface="Arial Narrow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00AEEF"/>
                </a:solidFill>
              </a:defRPr>
            </a:pPr>
            <a:r>
              <a:rPr lang="ru-RU" sz="2000" dirty="0" smtClean="0">
                <a:solidFill>
                  <a:srgbClr val="00AEEF"/>
                </a:solidFill>
              </a:rPr>
              <a:t>2014</a:t>
            </a:r>
            <a:endParaRPr lang="ru-RU" sz="2000" dirty="0">
              <a:solidFill>
                <a:srgbClr val="00AEEF"/>
              </a:solidFill>
            </a:endParaRPr>
          </a:p>
        </c:rich>
      </c:tx>
      <c:layout>
        <c:manualLayout>
          <c:xMode val="edge"/>
          <c:yMode val="edge"/>
          <c:x val="0.84390999781938703"/>
          <c:y val="0.7823277369489679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innerShdw blurRad="114300">
                <a:prstClr val="black"/>
              </a:innerShdw>
            </a:effectLst>
          </c:spPr>
          <c:dPt>
            <c:idx val="1"/>
            <c:bubble3D val="0"/>
            <c:spPr>
              <a:solidFill>
                <a:srgbClr val="00AEEF"/>
              </a:solidFill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3200" dirty="0"/>
                      <a:t>8189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8592059656749"/>
                  <c:y val="0.133508110270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проверок</c:v>
                </c:pt>
                <c:pt idx="1">
                  <c:v>мероприятий СН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8437</c:v>
                </c:pt>
                <c:pt idx="1">
                  <c:v>3671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80934717403E-2"/>
          <c:y val="0.90495472488986295"/>
          <c:w val="0.89999983813056506"/>
          <c:h val="9.0869498489152295E-2"/>
        </c:manualLayout>
      </c:layout>
      <c:overlay val="0"/>
      <c:txPr>
        <a:bodyPr/>
        <a:lstStyle/>
        <a:p>
          <a:pPr>
            <a:defRPr>
              <a:solidFill>
                <a:srgbClr val="00AEEF"/>
              </a:solidFill>
              <a:latin typeface="Arial Narrow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8708762096818E-2"/>
          <c:y val="9.6467417545276574E-2"/>
          <c:w val="0.90816678908697068"/>
          <c:h val="0.802085838944439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096338151391031E-2"/>
                  <c:y val="6.2500548673964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13487364587194E-2"/>
                  <c:y val="-5.3547945325736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356714441775145E-2"/>
                  <c:y val="-6.984839041005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203184175499288E-2"/>
                  <c:y val="-5.177419213245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833343080172888E-2"/>
                  <c:y val="-4.8648945229170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833343080172825E-2"/>
                  <c:y val="-3.994960978307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749956139222362E-2"/>
                  <c:y val="-3.994960978307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749956139222293E-2"/>
                  <c:y val="-4.23988903617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3749956139222293E-2"/>
                  <c:y val="-8.387030225351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7499941518963062E-2"/>
                  <c:y val="-7.964682954236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3523488323676161E-2"/>
                  <c:y val="-6.67235824459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664067379511518E-2"/>
                  <c:y val="-7.229810992792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0.63200000000000001</c:v>
                </c:pt>
                <c:pt idx="1">
                  <c:v>0.71</c:v>
                </c:pt>
                <c:pt idx="2">
                  <c:v>0.73399999999999999</c:v>
                </c:pt>
                <c:pt idx="3">
                  <c:v>0.749</c:v>
                </c:pt>
                <c:pt idx="4">
                  <c:v>0.75700000000000001</c:v>
                </c:pt>
                <c:pt idx="5">
                  <c:v>0.76500000000000001</c:v>
                </c:pt>
                <c:pt idx="6">
                  <c:v>0.77100000000000002</c:v>
                </c:pt>
                <c:pt idx="7">
                  <c:v>0.77600000000000002</c:v>
                </c:pt>
                <c:pt idx="8">
                  <c:v>0.78100000000000003</c:v>
                </c:pt>
                <c:pt idx="9">
                  <c:v>0.78400000000000003</c:v>
                </c:pt>
                <c:pt idx="10">
                  <c:v>0.79100000000000004</c:v>
                </c:pt>
                <c:pt idx="11">
                  <c:v>0.79500000000000004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04664"/>
        <c:axId val="225005056"/>
      </c:lineChart>
      <c:catAx>
        <c:axId val="22500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05056"/>
        <c:crosses val="autoZero"/>
        <c:auto val="1"/>
        <c:lblAlgn val="ctr"/>
        <c:lblOffset val="100"/>
        <c:noMultiLvlLbl val="0"/>
      </c:catAx>
      <c:valAx>
        <c:axId val="225005056"/>
        <c:scaling>
          <c:orientation val="minMax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AEE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04664"/>
        <c:crosses val="autoZero"/>
        <c:crossBetween val="between"/>
      </c:valAx>
      <c:spPr>
        <a:solidFill>
          <a:srgbClr val="00AEE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15388210004909E-2"/>
          <c:y val="2.867740178590833E-2"/>
          <c:w val="0.93817425640786001"/>
          <c:h val="0.874915950088347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marker>
            <c:spPr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5.0564444884415902E-2"/>
                  <c:y val="-6.187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1690272234853301E-2"/>
                  <c:y val="-6.500000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6922060513237401E-2"/>
                  <c:y val="-5.2499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95454333045164E-2"/>
                  <c:y val="-3.5524944753196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май 2014</c:v>
                </c:pt>
                <c:pt idx="1">
                  <c:v>июнь 2014</c:v>
                </c:pt>
                <c:pt idx="2">
                  <c:v>июль 2014</c:v>
                </c:pt>
                <c:pt idx="3">
                  <c:v>август 2014</c:v>
                </c:pt>
                <c:pt idx="4">
                  <c:v>сентябрь 2014</c:v>
                </c:pt>
                <c:pt idx="5">
                  <c:v>октябрь 2014</c:v>
                </c:pt>
                <c:pt idx="6">
                  <c:v>ноябрь 2014</c:v>
                </c:pt>
                <c:pt idx="7">
                  <c:v>декабрь 2014</c:v>
                </c:pt>
                <c:pt idx="8">
                  <c:v>январь 2015</c:v>
                </c:pt>
                <c:pt idx="9">
                  <c:v>февраль 2015</c:v>
                </c:pt>
                <c:pt idx="10">
                  <c:v>март 2015</c:v>
                </c:pt>
                <c:pt idx="11">
                  <c:v>апрель 2015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207</c:v>
                </c:pt>
                <c:pt idx="1">
                  <c:v>212</c:v>
                </c:pt>
                <c:pt idx="2">
                  <c:v>222</c:v>
                </c:pt>
                <c:pt idx="3">
                  <c:v>244</c:v>
                </c:pt>
                <c:pt idx="4">
                  <c:v>263</c:v>
                </c:pt>
                <c:pt idx="5">
                  <c:v>266</c:v>
                </c:pt>
                <c:pt idx="6">
                  <c:v>278</c:v>
                </c:pt>
                <c:pt idx="7">
                  <c:v>332</c:v>
                </c:pt>
                <c:pt idx="8">
                  <c:v>433</c:v>
                </c:pt>
                <c:pt idx="9">
                  <c:v>813</c:v>
                </c:pt>
                <c:pt idx="10">
                  <c:v>930</c:v>
                </c:pt>
                <c:pt idx="11">
                  <c:v>1058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07016"/>
        <c:axId val="225007408"/>
      </c:lineChart>
      <c:catAx>
        <c:axId val="225007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25007408"/>
        <c:crosses val="autoZero"/>
        <c:auto val="1"/>
        <c:lblAlgn val="ctr"/>
        <c:lblOffset val="100"/>
        <c:noMultiLvlLbl val="0"/>
      </c:catAx>
      <c:valAx>
        <c:axId val="225007408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rgbClr val="00AEEF"/>
                </a:solidFill>
              </a:defRPr>
            </a:pPr>
            <a:endParaRPr lang="ru-RU"/>
          </a:p>
        </c:txPr>
        <c:crossAx val="225007016"/>
        <c:crosses val="autoZero"/>
        <c:crossBetween val="between"/>
      </c:valAx>
      <c:spPr>
        <a:solidFill>
          <a:srgbClr val="00AEEF"/>
        </a:solidFill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>
          <a:latin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2C019-0CB4-4B19-AA16-34E8410929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F97DD-12C1-4745-A8EC-DD195099F9C9}">
      <dgm:prSet phldrT="[Текст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  <a:latin typeface="Arial Narrow"/>
              <a:cs typeface="Arial Narrow"/>
            </a:rPr>
            <a:t>1</a:t>
          </a:r>
          <a:r>
            <a:rPr lang="ru-RU" sz="3200" b="1" dirty="0" smtClean="0">
              <a:solidFill>
                <a:schemeClr val="bg1"/>
              </a:solidFill>
              <a:latin typeface="Arial Narrow"/>
              <a:cs typeface="Arial Narrow"/>
            </a:rPr>
            <a:t>02</a:t>
          </a:r>
          <a:r>
            <a:rPr lang="en-US" sz="3200" b="1" dirty="0" smtClean="0">
              <a:solidFill>
                <a:schemeClr val="bg1"/>
              </a:solidFill>
              <a:latin typeface="Arial Narrow"/>
              <a:cs typeface="Arial Narrow"/>
            </a:rPr>
            <a:t>%</a:t>
          </a:r>
        </a:p>
        <a:p>
          <a:endParaRPr lang="ru-RU" sz="3200" dirty="0">
            <a:solidFill>
              <a:schemeClr val="bg1"/>
            </a:solidFill>
          </a:endParaRPr>
        </a:p>
      </dgm:t>
    </dgm:pt>
    <dgm:pt modelId="{36E37C89-746A-4883-A9B7-5D0613018824}" type="parTrans" cxnId="{E325429A-5162-49BE-867A-8A1A597477E3}">
      <dgm:prSet/>
      <dgm:spPr/>
      <dgm:t>
        <a:bodyPr/>
        <a:lstStyle/>
        <a:p>
          <a:endParaRPr lang="ru-RU"/>
        </a:p>
      </dgm:t>
    </dgm:pt>
    <dgm:pt modelId="{7EC29477-9E41-4017-A58D-CD183F4B0BCD}" type="sibTrans" cxnId="{E325429A-5162-49BE-867A-8A1A597477E3}">
      <dgm:prSet/>
      <dgm:spPr/>
      <dgm:t>
        <a:bodyPr/>
        <a:lstStyle/>
        <a:p>
          <a:endParaRPr lang="ru-RU"/>
        </a:p>
      </dgm:t>
    </dgm:pt>
    <dgm:pt modelId="{B2207A30-6C9C-4D7F-BC3D-59CDE20A1823}" type="pres">
      <dgm:prSet presAssocID="{1D72C019-0CB4-4B19-AA16-34E8410929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23326-6518-42AC-9E09-317726FCCFDC}" type="pres">
      <dgm:prSet presAssocID="{1D72C019-0CB4-4B19-AA16-34E8410929ED}" presName="arrow" presStyleLbl="bgShp" presStyleIdx="0" presStyleCnt="1" custScaleX="56671" custScaleY="88382" custLinFactNeighborX="-196" custLinFactNeighborY="7185"/>
      <dgm:spPr/>
      <dgm:t>
        <a:bodyPr/>
        <a:lstStyle/>
        <a:p>
          <a:endParaRPr lang="ru-RU"/>
        </a:p>
      </dgm:t>
    </dgm:pt>
    <dgm:pt modelId="{16BF7E51-63A1-4BBD-A80F-3BBB04A42A1C}" type="pres">
      <dgm:prSet presAssocID="{1D72C019-0CB4-4B19-AA16-34E8410929ED}" presName="arrowDiagram1" presStyleCnt="0">
        <dgm:presLayoutVars>
          <dgm:bulletEnabled val="1"/>
        </dgm:presLayoutVars>
      </dgm:prSet>
      <dgm:spPr/>
    </dgm:pt>
    <dgm:pt modelId="{1C83016F-80CD-41B7-8FB4-14A36237F2FE}" type="pres">
      <dgm:prSet presAssocID="{92FF97DD-12C1-4745-A8EC-DD195099F9C9}" presName="bullet1" presStyleLbl="node1" presStyleIdx="0" presStyleCnt="1" custScaleX="481285" custScaleY="485277" custLinFactX="-200000" custLinFactY="100000" custLinFactNeighborX="-281762" custLinFactNeighborY="100239"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D1A92147-9381-47AE-8C45-D3390BE586F8}" type="pres">
      <dgm:prSet presAssocID="{92FF97DD-12C1-4745-A8EC-DD195099F9C9}" presName="textBox1" presStyleLbl="revTx" presStyleIdx="0" presStyleCnt="1" custScaleX="116351" custScaleY="34639" custLinFactNeighborX="-57115" custLinFactNeighborY="-16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5429A-5162-49BE-867A-8A1A597477E3}" srcId="{1D72C019-0CB4-4B19-AA16-34E8410929ED}" destId="{92FF97DD-12C1-4745-A8EC-DD195099F9C9}" srcOrd="0" destOrd="0" parTransId="{36E37C89-746A-4883-A9B7-5D0613018824}" sibTransId="{7EC29477-9E41-4017-A58D-CD183F4B0BCD}"/>
    <dgm:cxn modelId="{942F0548-92C3-7640-854D-43ED8A9077E5}" type="presOf" srcId="{1D72C019-0CB4-4B19-AA16-34E8410929ED}" destId="{B2207A30-6C9C-4D7F-BC3D-59CDE20A1823}" srcOrd="0" destOrd="0" presId="urn:microsoft.com/office/officeart/2005/8/layout/arrow2"/>
    <dgm:cxn modelId="{FBD6CC5D-C4CB-B94E-90B0-6B330ECA95DC}" type="presOf" srcId="{92FF97DD-12C1-4745-A8EC-DD195099F9C9}" destId="{D1A92147-9381-47AE-8C45-D3390BE586F8}" srcOrd="0" destOrd="0" presId="urn:microsoft.com/office/officeart/2005/8/layout/arrow2"/>
    <dgm:cxn modelId="{B7FC8FA5-1783-F748-A4BE-07F52D2F4C3D}" type="presParOf" srcId="{B2207A30-6C9C-4D7F-BC3D-59CDE20A1823}" destId="{8B823326-6518-42AC-9E09-317726FCCFDC}" srcOrd="0" destOrd="0" presId="urn:microsoft.com/office/officeart/2005/8/layout/arrow2"/>
    <dgm:cxn modelId="{2B65CD5F-7CB0-7041-84ED-2AEEF9A0C4AD}" type="presParOf" srcId="{B2207A30-6C9C-4D7F-BC3D-59CDE20A1823}" destId="{16BF7E51-63A1-4BBD-A80F-3BBB04A42A1C}" srcOrd="1" destOrd="0" presId="urn:microsoft.com/office/officeart/2005/8/layout/arrow2"/>
    <dgm:cxn modelId="{F735C1AF-8786-4F49-A4E0-92716C8116D5}" type="presParOf" srcId="{16BF7E51-63A1-4BBD-A80F-3BBB04A42A1C}" destId="{1C83016F-80CD-41B7-8FB4-14A36237F2FE}" srcOrd="0" destOrd="0" presId="urn:microsoft.com/office/officeart/2005/8/layout/arrow2"/>
    <dgm:cxn modelId="{6F6A0D4E-2174-BC48-A812-2CBA018145BF}" type="presParOf" srcId="{16BF7E51-63A1-4BBD-A80F-3BBB04A42A1C}" destId="{D1A92147-9381-47AE-8C45-D3390BE586F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C019-0CB4-4B19-AA16-34E8410929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F97DD-12C1-4745-A8EC-DD195099F9C9}">
      <dgm:prSet phldrT="[Текст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  <a:latin typeface="Arial Narrow"/>
              <a:cs typeface="Arial Narrow"/>
            </a:rPr>
            <a:t>1</a:t>
          </a:r>
          <a:r>
            <a:rPr lang="ru-RU" sz="3200" b="1" dirty="0" smtClean="0">
              <a:solidFill>
                <a:schemeClr val="bg1"/>
              </a:solidFill>
              <a:latin typeface="Arial Narrow"/>
              <a:cs typeface="Arial Narrow"/>
            </a:rPr>
            <a:t>3</a:t>
          </a:r>
          <a:r>
            <a:rPr lang="en-US" sz="3200" b="1" dirty="0" smtClean="0">
              <a:solidFill>
                <a:schemeClr val="bg1"/>
              </a:solidFill>
              <a:latin typeface="Arial Narrow"/>
              <a:cs typeface="Arial Narrow"/>
            </a:rPr>
            <a:t>%</a:t>
          </a:r>
        </a:p>
        <a:p>
          <a:endParaRPr lang="ru-RU" sz="3200" dirty="0">
            <a:solidFill>
              <a:schemeClr val="bg1"/>
            </a:solidFill>
          </a:endParaRPr>
        </a:p>
      </dgm:t>
    </dgm:pt>
    <dgm:pt modelId="{36E37C89-746A-4883-A9B7-5D0613018824}" type="parTrans" cxnId="{E325429A-5162-49BE-867A-8A1A597477E3}">
      <dgm:prSet/>
      <dgm:spPr/>
      <dgm:t>
        <a:bodyPr/>
        <a:lstStyle/>
        <a:p>
          <a:endParaRPr lang="ru-RU"/>
        </a:p>
      </dgm:t>
    </dgm:pt>
    <dgm:pt modelId="{7EC29477-9E41-4017-A58D-CD183F4B0BCD}" type="sibTrans" cxnId="{E325429A-5162-49BE-867A-8A1A597477E3}">
      <dgm:prSet/>
      <dgm:spPr/>
      <dgm:t>
        <a:bodyPr/>
        <a:lstStyle/>
        <a:p>
          <a:endParaRPr lang="ru-RU"/>
        </a:p>
      </dgm:t>
    </dgm:pt>
    <dgm:pt modelId="{B2207A30-6C9C-4D7F-BC3D-59CDE20A1823}" type="pres">
      <dgm:prSet presAssocID="{1D72C019-0CB4-4B19-AA16-34E8410929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23326-6518-42AC-9E09-317726FCCFDC}" type="pres">
      <dgm:prSet presAssocID="{1D72C019-0CB4-4B19-AA16-34E8410929ED}" presName="arrow" presStyleLbl="bgShp" presStyleIdx="0" presStyleCnt="1" custScaleX="56671" custScaleY="88382" custLinFactNeighborX="-196" custLinFactNeighborY="7185"/>
      <dgm:spPr/>
    </dgm:pt>
    <dgm:pt modelId="{16BF7E51-63A1-4BBD-A80F-3BBB04A42A1C}" type="pres">
      <dgm:prSet presAssocID="{1D72C019-0CB4-4B19-AA16-34E8410929ED}" presName="arrowDiagram1" presStyleCnt="0">
        <dgm:presLayoutVars>
          <dgm:bulletEnabled val="1"/>
        </dgm:presLayoutVars>
      </dgm:prSet>
      <dgm:spPr/>
    </dgm:pt>
    <dgm:pt modelId="{1C83016F-80CD-41B7-8FB4-14A36237F2FE}" type="pres">
      <dgm:prSet presAssocID="{92FF97DD-12C1-4745-A8EC-DD195099F9C9}" presName="bullet1" presStyleLbl="node1" presStyleIdx="0" presStyleCnt="1" custScaleX="481285" custScaleY="485277" custLinFactX="-200000" custLinFactY="100000" custLinFactNeighborX="-281762" custLinFactNeighborY="100239"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D1A92147-9381-47AE-8C45-D3390BE586F8}" type="pres">
      <dgm:prSet presAssocID="{92FF97DD-12C1-4745-A8EC-DD195099F9C9}" presName="textBox1" presStyleLbl="revTx" presStyleIdx="0" presStyleCnt="1" custScaleX="116351" custScaleY="34639" custLinFactNeighborX="-57115" custLinFactNeighborY="-16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E9C6B-751C-024E-918C-1DC6FD264F95}" type="presOf" srcId="{92FF97DD-12C1-4745-A8EC-DD195099F9C9}" destId="{D1A92147-9381-47AE-8C45-D3390BE586F8}" srcOrd="0" destOrd="0" presId="urn:microsoft.com/office/officeart/2005/8/layout/arrow2"/>
    <dgm:cxn modelId="{E325429A-5162-49BE-867A-8A1A597477E3}" srcId="{1D72C019-0CB4-4B19-AA16-34E8410929ED}" destId="{92FF97DD-12C1-4745-A8EC-DD195099F9C9}" srcOrd="0" destOrd="0" parTransId="{36E37C89-746A-4883-A9B7-5D0613018824}" sibTransId="{7EC29477-9E41-4017-A58D-CD183F4B0BCD}"/>
    <dgm:cxn modelId="{69DA8CA4-97C6-B640-8551-E910E7A34CC2}" type="presOf" srcId="{1D72C019-0CB4-4B19-AA16-34E8410929ED}" destId="{B2207A30-6C9C-4D7F-BC3D-59CDE20A1823}" srcOrd="0" destOrd="0" presId="urn:microsoft.com/office/officeart/2005/8/layout/arrow2"/>
    <dgm:cxn modelId="{771E6058-F307-D342-9C02-C9F78F559FDE}" type="presParOf" srcId="{B2207A30-6C9C-4D7F-BC3D-59CDE20A1823}" destId="{8B823326-6518-42AC-9E09-317726FCCFDC}" srcOrd="0" destOrd="0" presId="urn:microsoft.com/office/officeart/2005/8/layout/arrow2"/>
    <dgm:cxn modelId="{CAAA76DC-2C2D-B449-B89F-D31D8D7CA7AE}" type="presParOf" srcId="{B2207A30-6C9C-4D7F-BC3D-59CDE20A1823}" destId="{16BF7E51-63A1-4BBD-A80F-3BBB04A42A1C}" srcOrd="1" destOrd="0" presId="urn:microsoft.com/office/officeart/2005/8/layout/arrow2"/>
    <dgm:cxn modelId="{27C803FF-44C2-F544-A0FB-BA0866F60C8F}" type="presParOf" srcId="{16BF7E51-63A1-4BBD-A80F-3BBB04A42A1C}" destId="{1C83016F-80CD-41B7-8FB4-14A36237F2FE}" srcOrd="0" destOrd="0" presId="urn:microsoft.com/office/officeart/2005/8/layout/arrow2"/>
    <dgm:cxn modelId="{258FC5AC-8698-A84A-88F9-411841170C91}" type="presParOf" srcId="{16BF7E51-63A1-4BBD-A80F-3BBB04A42A1C}" destId="{D1A92147-9381-47AE-8C45-D3390BE586F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2C019-0CB4-4B19-AA16-34E8410929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F97DD-12C1-4745-A8EC-DD195099F9C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Arial Narrow"/>
              <a:cs typeface="Arial Narrow"/>
            </a:rPr>
            <a:t>35</a:t>
          </a:r>
          <a:r>
            <a:rPr lang="en-US" sz="3600" b="1" dirty="0" smtClean="0">
              <a:solidFill>
                <a:schemeClr val="bg1"/>
              </a:solidFill>
              <a:latin typeface="Arial Narrow"/>
              <a:cs typeface="Arial Narrow"/>
            </a:rPr>
            <a:t>%</a:t>
          </a:r>
        </a:p>
        <a:p>
          <a:endParaRPr lang="ru-RU" sz="3200" dirty="0">
            <a:solidFill>
              <a:schemeClr val="bg1"/>
            </a:solidFill>
          </a:endParaRPr>
        </a:p>
      </dgm:t>
    </dgm:pt>
    <dgm:pt modelId="{7EC29477-9E41-4017-A58D-CD183F4B0BCD}" type="sibTrans" cxnId="{E325429A-5162-49BE-867A-8A1A597477E3}">
      <dgm:prSet/>
      <dgm:spPr/>
      <dgm:t>
        <a:bodyPr/>
        <a:lstStyle/>
        <a:p>
          <a:endParaRPr lang="ru-RU"/>
        </a:p>
      </dgm:t>
    </dgm:pt>
    <dgm:pt modelId="{36E37C89-746A-4883-A9B7-5D0613018824}" type="parTrans" cxnId="{E325429A-5162-49BE-867A-8A1A597477E3}">
      <dgm:prSet/>
      <dgm:spPr/>
      <dgm:t>
        <a:bodyPr/>
        <a:lstStyle/>
        <a:p>
          <a:endParaRPr lang="ru-RU"/>
        </a:p>
      </dgm:t>
    </dgm:pt>
    <dgm:pt modelId="{B2207A30-6C9C-4D7F-BC3D-59CDE20A1823}" type="pres">
      <dgm:prSet presAssocID="{1D72C019-0CB4-4B19-AA16-34E8410929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23326-6518-42AC-9E09-317726FCCFDC}" type="pres">
      <dgm:prSet presAssocID="{1D72C019-0CB4-4B19-AA16-34E8410929ED}" presName="arrow" presStyleLbl="bgShp" presStyleIdx="0" presStyleCnt="1" custScaleX="46462" custScaleY="85341" custLinFactNeighborX="-196" custLinFactNeighborY="7185"/>
      <dgm:spPr/>
      <dgm:t>
        <a:bodyPr/>
        <a:lstStyle/>
        <a:p>
          <a:endParaRPr lang="ru-RU"/>
        </a:p>
      </dgm:t>
    </dgm:pt>
    <dgm:pt modelId="{F5F8263A-8A4B-47E8-97E8-3399FC5E0E27}" type="pres">
      <dgm:prSet presAssocID="{1D72C019-0CB4-4B19-AA16-34E8410929ED}" presName="arrowDiagram1" presStyleCnt="0">
        <dgm:presLayoutVars>
          <dgm:bulletEnabled val="1"/>
        </dgm:presLayoutVars>
      </dgm:prSet>
      <dgm:spPr/>
    </dgm:pt>
    <dgm:pt modelId="{C00F1D52-984F-437C-97B1-04156C173743}" type="pres">
      <dgm:prSet presAssocID="{92FF97DD-12C1-4745-A8EC-DD195099F9C9}" presName="bullet1" presStyleLbl="node1" presStyleIdx="0" presStyleCnt="1" custScaleX="442020" custScaleY="388473" custLinFactX="-200000" custLinFactY="69980" custLinFactNeighborX="-236130" custLinFactNeighborY="100000"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52A5A766-177C-468D-9F73-2A202792C3E7}" type="pres">
      <dgm:prSet presAssocID="{92FF97DD-12C1-4745-A8EC-DD195099F9C9}" presName="textBox1" presStyleLbl="revTx" presStyleIdx="0" presStyleCnt="1" custScaleY="24731" custLinFactNeighborX="-42274" custLinFactNeighborY="-2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2FFDA-E450-864E-8199-0748185FCC2B}" type="presOf" srcId="{1D72C019-0CB4-4B19-AA16-34E8410929ED}" destId="{B2207A30-6C9C-4D7F-BC3D-59CDE20A1823}" srcOrd="0" destOrd="0" presId="urn:microsoft.com/office/officeart/2005/8/layout/arrow2"/>
    <dgm:cxn modelId="{E325429A-5162-49BE-867A-8A1A597477E3}" srcId="{1D72C019-0CB4-4B19-AA16-34E8410929ED}" destId="{92FF97DD-12C1-4745-A8EC-DD195099F9C9}" srcOrd="0" destOrd="0" parTransId="{36E37C89-746A-4883-A9B7-5D0613018824}" sibTransId="{7EC29477-9E41-4017-A58D-CD183F4B0BCD}"/>
    <dgm:cxn modelId="{0D2B4A09-A8D4-2F4C-9C54-BCF64EA503DC}" type="presOf" srcId="{92FF97DD-12C1-4745-A8EC-DD195099F9C9}" destId="{52A5A766-177C-468D-9F73-2A202792C3E7}" srcOrd="0" destOrd="0" presId="urn:microsoft.com/office/officeart/2005/8/layout/arrow2"/>
    <dgm:cxn modelId="{B93FFF07-6632-CE41-8116-6B94F73EE92F}" type="presParOf" srcId="{B2207A30-6C9C-4D7F-BC3D-59CDE20A1823}" destId="{8B823326-6518-42AC-9E09-317726FCCFDC}" srcOrd="0" destOrd="0" presId="urn:microsoft.com/office/officeart/2005/8/layout/arrow2"/>
    <dgm:cxn modelId="{30172D61-075C-3442-BA2B-6F6D43DA7B9D}" type="presParOf" srcId="{B2207A30-6C9C-4D7F-BC3D-59CDE20A1823}" destId="{F5F8263A-8A4B-47E8-97E8-3399FC5E0E27}" srcOrd="1" destOrd="0" presId="urn:microsoft.com/office/officeart/2005/8/layout/arrow2"/>
    <dgm:cxn modelId="{687551A0-9422-6040-A9AA-B114FF4DC7D9}" type="presParOf" srcId="{F5F8263A-8A4B-47E8-97E8-3399FC5E0E27}" destId="{C00F1D52-984F-437C-97B1-04156C173743}" srcOrd="0" destOrd="0" presId="urn:microsoft.com/office/officeart/2005/8/layout/arrow2"/>
    <dgm:cxn modelId="{580A0547-C74D-8D4C-A2A4-6645E33AA621}" type="presParOf" srcId="{F5F8263A-8A4B-47E8-97E8-3399FC5E0E27}" destId="{52A5A766-177C-468D-9F73-2A202792C3E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72C019-0CB4-4B19-AA16-34E8410929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F97DD-12C1-4745-A8EC-DD195099F9C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Arial Narrow"/>
              <a:cs typeface="Arial Narrow"/>
            </a:rPr>
            <a:t>2,8 </a:t>
          </a:r>
          <a:r>
            <a:rPr lang="ru-RU" sz="2800" b="1" dirty="0" smtClean="0">
              <a:solidFill>
                <a:schemeClr val="bg1"/>
              </a:solidFill>
              <a:latin typeface="Arial Narrow"/>
              <a:cs typeface="Arial Narrow"/>
            </a:rPr>
            <a:t>раза</a:t>
          </a:r>
          <a:endParaRPr lang="ru-RU" sz="2800" dirty="0">
            <a:solidFill>
              <a:schemeClr val="bg1"/>
            </a:solidFill>
            <a:latin typeface="Arial Narrow"/>
            <a:cs typeface="Arial Narrow"/>
          </a:endParaRPr>
        </a:p>
      </dgm:t>
    </dgm:pt>
    <dgm:pt modelId="{36E37C89-746A-4883-A9B7-5D0613018824}" type="parTrans" cxnId="{E325429A-5162-49BE-867A-8A1A597477E3}">
      <dgm:prSet/>
      <dgm:spPr/>
      <dgm:t>
        <a:bodyPr/>
        <a:lstStyle/>
        <a:p>
          <a:endParaRPr lang="ru-RU"/>
        </a:p>
      </dgm:t>
    </dgm:pt>
    <dgm:pt modelId="{7EC29477-9E41-4017-A58D-CD183F4B0BCD}" type="sibTrans" cxnId="{E325429A-5162-49BE-867A-8A1A597477E3}">
      <dgm:prSet/>
      <dgm:spPr/>
      <dgm:t>
        <a:bodyPr/>
        <a:lstStyle/>
        <a:p>
          <a:endParaRPr lang="ru-RU"/>
        </a:p>
      </dgm:t>
    </dgm:pt>
    <dgm:pt modelId="{B2207A30-6C9C-4D7F-BC3D-59CDE20A1823}" type="pres">
      <dgm:prSet presAssocID="{1D72C019-0CB4-4B19-AA16-34E8410929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23326-6518-42AC-9E09-317726FCCFDC}" type="pres">
      <dgm:prSet presAssocID="{1D72C019-0CB4-4B19-AA16-34E8410929ED}" presName="arrow" presStyleLbl="bgShp" presStyleIdx="0" presStyleCnt="1" custScaleX="51753" custScaleY="82406" custLinFactNeighborX="-196" custLinFactNeighborY="7185"/>
      <dgm:spPr/>
      <dgm:t>
        <a:bodyPr/>
        <a:lstStyle/>
        <a:p>
          <a:endParaRPr lang="ru-RU"/>
        </a:p>
      </dgm:t>
    </dgm:pt>
    <dgm:pt modelId="{4FB8DA42-BF93-4C35-A0B6-D8D49DFB22E3}" type="pres">
      <dgm:prSet presAssocID="{1D72C019-0CB4-4B19-AA16-34E8410929ED}" presName="arrowDiagram1" presStyleCnt="0">
        <dgm:presLayoutVars>
          <dgm:bulletEnabled val="1"/>
        </dgm:presLayoutVars>
      </dgm:prSet>
      <dgm:spPr/>
    </dgm:pt>
    <dgm:pt modelId="{E5020CBA-7EAF-4E45-83B5-5E9587146EAA}" type="pres">
      <dgm:prSet presAssocID="{92FF97DD-12C1-4745-A8EC-DD195099F9C9}" presName="bullet1" presStyleLbl="node1" presStyleIdx="0" presStyleCnt="1" custScaleX="473954" custScaleY="408166" custLinFactX="-200000" custLinFactY="94197" custLinFactNeighborX="-269069" custLinFactNeighborY="100000"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55C20D3A-53E8-4F68-B500-1912D3938014}" type="pres">
      <dgm:prSet presAssocID="{92FF97DD-12C1-4745-A8EC-DD195099F9C9}" presName="textBox1" presStyleLbl="revTx" presStyleIdx="0" presStyleCnt="1" custScaleX="136838" custScaleY="28906" custLinFactNeighborX="-53489" custLinFactNeighborY="-1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81A5A-6F6E-7A45-A300-A6E2E80A4060}" type="presOf" srcId="{92FF97DD-12C1-4745-A8EC-DD195099F9C9}" destId="{55C20D3A-53E8-4F68-B500-1912D3938014}" srcOrd="0" destOrd="0" presId="urn:microsoft.com/office/officeart/2005/8/layout/arrow2"/>
    <dgm:cxn modelId="{AABC2120-CEFD-964B-A78D-27BC6D7BA3F8}" type="presOf" srcId="{1D72C019-0CB4-4B19-AA16-34E8410929ED}" destId="{B2207A30-6C9C-4D7F-BC3D-59CDE20A1823}" srcOrd="0" destOrd="0" presId="urn:microsoft.com/office/officeart/2005/8/layout/arrow2"/>
    <dgm:cxn modelId="{E325429A-5162-49BE-867A-8A1A597477E3}" srcId="{1D72C019-0CB4-4B19-AA16-34E8410929ED}" destId="{92FF97DD-12C1-4745-A8EC-DD195099F9C9}" srcOrd="0" destOrd="0" parTransId="{36E37C89-746A-4883-A9B7-5D0613018824}" sibTransId="{7EC29477-9E41-4017-A58D-CD183F4B0BCD}"/>
    <dgm:cxn modelId="{2BA49BD5-90D4-4147-A186-C63AF5F36D69}" type="presParOf" srcId="{B2207A30-6C9C-4D7F-BC3D-59CDE20A1823}" destId="{8B823326-6518-42AC-9E09-317726FCCFDC}" srcOrd="0" destOrd="0" presId="urn:microsoft.com/office/officeart/2005/8/layout/arrow2"/>
    <dgm:cxn modelId="{FA1A3969-8AA9-B84F-B35F-671919349B07}" type="presParOf" srcId="{B2207A30-6C9C-4D7F-BC3D-59CDE20A1823}" destId="{4FB8DA42-BF93-4C35-A0B6-D8D49DFB22E3}" srcOrd="1" destOrd="0" presId="urn:microsoft.com/office/officeart/2005/8/layout/arrow2"/>
    <dgm:cxn modelId="{48A0A9E8-51B5-F647-BCC3-19438432ECA8}" type="presParOf" srcId="{4FB8DA42-BF93-4C35-A0B6-D8D49DFB22E3}" destId="{E5020CBA-7EAF-4E45-83B5-5E9587146EAA}" srcOrd="0" destOrd="0" presId="urn:microsoft.com/office/officeart/2005/8/layout/arrow2"/>
    <dgm:cxn modelId="{66F87A11-974D-4F46-9F39-B43ECCF58B3B}" type="presParOf" srcId="{4FB8DA42-BF93-4C35-A0B6-D8D49DFB22E3}" destId="{55C20D3A-53E8-4F68-B500-1912D393801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72C019-0CB4-4B19-AA16-34E8410929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F97DD-12C1-4745-A8EC-DD195099F9C9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bg1"/>
              </a:solidFill>
              <a:latin typeface="Arial Narrow"/>
              <a:cs typeface="Arial Narrow"/>
            </a:rPr>
            <a:t>12,2</a:t>
          </a:r>
          <a:r>
            <a:rPr lang="en-US" sz="4400" b="1" dirty="0" smtClean="0">
              <a:solidFill>
                <a:schemeClr val="bg1"/>
              </a:solidFill>
              <a:latin typeface="Arial Narrow"/>
              <a:cs typeface="Arial Narrow"/>
            </a:rPr>
            <a:t>%</a:t>
          </a:r>
        </a:p>
        <a:p>
          <a:endParaRPr lang="ru-RU" sz="4400" dirty="0">
            <a:solidFill>
              <a:schemeClr val="bg1"/>
            </a:solidFill>
            <a:latin typeface="Arial Narrow"/>
            <a:cs typeface="Arial Narrow"/>
          </a:endParaRPr>
        </a:p>
      </dgm:t>
    </dgm:pt>
    <dgm:pt modelId="{36E37C89-746A-4883-A9B7-5D0613018824}" type="parTrans" cxnId="{E325429A-5162-49BE-867A-8A1A597477E3}">
      <dgm:prSet/>
      <dgm:spPr/>
      <dgm:t>
        <a:bodyPr/>
        <a:lstStyle/>
        <a:p>
          <a:endParaRPr lang="ru-RU"/>
        </a:p>
      </dgm:t>
    </dgm:pt>
    <dgm:pt modelId="{7EC29477-9E41-4017-A58D-CD183F4B0BCD}" type="sibTrans" cxnId="{E325429A-5162-49BE-867A-8A1A597477E3}">
      <dgm:prSet/>
      <dgm:spPr/>
      <dgm:t>
        <a:bodyPr/>
        <a:lstStyle/>
        <a:p>
          <a:endParaRPr lang="ru-RU"/>
        </a:p>
      </dgm:t>
    </dgm:pt>
    <dgm:pt modelId="{B2207A30-6C9C-4D7F-BC3D-59CDE20A1823}" type="pres">
      <dgm:prSet presAssocID="{1D72C019-0CB4-4B19-AA16-34E8410929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23326-6518-42AC-9E09-317726FCCFDC}" type="pres">
      <dgm:prSet presAssocID="{1D72C019-0CB4-4B19-AA16-34E8410929ED}" presName="arrow" presStyleLbl="bgShp" presStyleIdx="0" presStyleCnt="1" custScaleX="77657" custScaleY="98889" custLinFactX="45687" custLinFactY="-90999" custLinFactNeighborX="100000" custLinFactNeighborY="-100000"/>
      <dgm:spPr/>
      <dgm:t>
        <a:bodyPr/>
        <a:lstStyle/>
        <a:p>
          <a:endParaRPr lang="ru-RU"/>
        </a:p>
      </dgm:t>
    </dgm:pt>
    <dgm:pt modelId="{EC92DA37-1642-4761-A4D6-33E47A64C634}" type="pres">
      <dgm:prSet presAssocID="{1D72C019-0CB4-4B19-AA16-34E8410929ED}" presName="arrowDiagram1" presStyleCnt="0">
        <dgm:presLayoutVars>
          <dgm:bulletEnabled val="1"/>
        </dgm:presLayoutVars>
      </dgm:prSet>
      <dgm:spPr/>
    </dgm:pt>
    <dgm:pt modelId="{FA08C929-550A-4B0D-A251-E59F9B46DC43}" type="pres">
      <dgm:prSet presAssocID="{92FF97DD-12C1-4745-A8EC-DD195099F9C9}" presName="bullet1" presStyleLbl="node1" presStyleIdx="0" presStyleCnt="1" custScaleX="707207" custScaleY="609743" custLinFactNeighborX="-84694" custLinFactNeighborY="83153"/>
      <dgm:spPr>
        <a:solidFill>
          <a:srgbClr val="00AEEF"/>
        </a:solidFill>
      </dgm:spPr>
      <dgm:t>
        <a:bodyPr/>
        <a:lstStyle/>
        <a:p>
          <a:endParaRPr lang="ru-RU"/>
        </a:p>
      </dgm:t>
    </dgm:pt>
    <dgm:pt modelId="{F07D47F0-60DB-4086-A93B-800D1EAD5CC5}" type="pres">
      <dgm:prSet presAssocID="{92FF97DD-12C1-4745-A8EC-DD195099F9C9}" presName="textBox1" presStyleLbl="revTx" presStyleIdx="0" presStyleCnt="1" custScaleX="148777" custScaleY="38590" custLinFactNeighborX="18396" custLinFactNeighborY="-38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B0AAB-46C1-D447-B0A1-410DFF4623D3}" type="presOf" srcId="{92FF97DD-12C1-4745-A8EC-DD195099F9C9}" destId="{F07D47F0-60DB-4086-A93B-800D1EAD5CC5}" srcOrd="0" destOrd="0" presId="urn:microsoft.com/office/officeart/2005/8/layout/arrow2"/>
    <dgm:cxn modelId="{BBC0E604-7950-B54C-A8F9-701E1A7289C7}" type="presOf" srcId="{1D72C019-0CB4-4B19-AA16-34E8410929ED}" destId="{B2207A30-6C9C-4D7F-BC3D-59CDE20A1823}" srcOrd="0" destOrd="0" presId="urn:microsoft.com/office/officeart/2005/8/layout/arrow2"/>
    <dgm:cxn modelId="{E325429A-5162-49BE-867A-8A1A597477E3}" srcId="{1D72C019-0CB4-4B19-AA16-34E8410929ED}" destId="{92FF97DD-12C1-4745-A8EC-DD195099F9C9}" srcOrd="0" destOrd="0" parTransId="{36E37C89-746A-4883-A9B7-5D0613018824}" sibTransId="{7EC29477-9E41-4017-A58D-CD183F4B0BCD}"/>
    <dgm:cxn modelId="{6B930554-7D7D-5C4F-B506-463A1BB1AEA3}" type="presParOf" srcId="{B2207A30-6C9C-4D7F-BC3D-59CDE20A1823}" destId="{8B823326-6518-42AC-9E09-317726FCCFDC}" srcOrd="0" destOrd="0" presId="urn:microsoft.com/office/officeart/2005/8/layout/arrow2"/>
    <dgm:cxn modelId="{971CCF58-24EF-2A44-AA8C-CA28476FC4CF}" type="presParOf" srcId="{B2207A30-6C9C-4D7F-BC3D-59CDE20A1823}" destId="{EC92DA37-1642-4761-A4D6-33E47A64C634}" srcOrd="1" destOrd="0" presId="urn:microsoft.com/office/officeart/2005/8/layout/arrow2"/>
    <dgm:cxn modelId="{544821AF-E6EA-9F48-8A2D-4C82D230D3F6}" type="presParOf" srcId="{EC92DA37-1642-4761-A4D6-33E47A64C634}" destId="{FA08C929-550A-4B0D-A251-E59F9B46DC43}" srcOrd="0" destOrd="0" presId="urn:microsoft.com/office/officeart/2005/8/layout/arrow2"/>
    <dgm:cxn modelId="{F815AF28-26E5-304A-8F50-128E9364F278}" type="presParOf" srcId="{EC92DA37-1642-4761-A4D6-33E47A64C634}" destId="{F07D47F0-60DB-4086-A93B-800D1EAD5CC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5937-0CA5-0A40-9D6F-043C7C41582F}" type="datetime1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870A-3661-7448-B34C-F97CC8A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7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F8D8D-7850-D849-8238-076FA7D5F6AA}" type="datetime1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18B0B-4DF1-4549-930A-12F1FCA46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92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8B0B-4DF1-4549-930A-12F1FCA462C1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8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DC30-F620-014E-B52B-75E8C8687D07}" type="datetime1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BBAC-7A48-F541-960C-87FD5194254F}" type="datetime1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9F2E-EAF8-7D48-ADA2-861A26675DDE}" type="datetime1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45DE-BD52-A445-AA47-A25465956C9B}" type="datetime1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C38B-E6EE-5349-8085-374591031AB1}" type="datetime1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0C8E-9FE6-CF42-9501-08CC10ADE6EE}" type="datetime1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BB01-29A9-3946-A54F-8105538C2DFE}" type="datetime1">
              <a:rPr lang="ru-RU" smtClean="0"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BB2E-03D9-6C4F-9DA6-5446B8985EE5}" type="datetime1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25C-2E5B-4349-A529-EBBCE2232F56}" type="datetime1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310C-E9A4-2645-9B61-A93B6B2DFB55}" type="datetime1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9B7F-B805-734E-BD1B-F92C4D27E1ED}" type="datetime1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E28F-4138-0D41-9E2E-7FBE77A56A45}" type="datetime1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46.61.217.144/index.php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860" y="2050426"/>
            <a:ext cx="9143849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Задачи </a:t>
            </a:r>
            <a:r>
              <a:rPr lang="ru-RU" sz="2300" b="1" dirty="0">
                <a:solidFill>
                  <a:srgbClr val="17375E"/>
                </a:solidFill>
                <a:latin typeface="Arial Narrow" panose="020B0606020202030204" pitchFamily="34" charset="0"/>
              </a:rPr>
              <a:t>и особенности </a:t>
            </a:r>
            <a:r>
              <a:rPr lang="ru-RU" sz="23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организации</a:t>
            </a:r>
            <a:endParaRPr lang="en-US" sz="23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3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r>
              <a:rPr lang="ru-RU" sz="2300" b="1" dirty="0">
                <a:solidFill>
                  <a:srgbClr val="17375E"/>
                </a:solidFill>
                <a:latin typeface="Arial Narrow" panose="020B0606020202030204" pitchFamily="34" charset="0"/>
              </a:rPr>
              <a:t>контрольно-надзорной и разрешительно-регистрационной </a:t>
            </a:r>
            <a:r>
              <a:rPr lang="ru-RU" sz="23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деятельности</a:t>
            </a:r>
            <a:endParaRPr lang="en-US" sz="23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3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r>
              <a:rPr lang="ru-RU" sz="23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при снижении административной нагрузки в отрасли связи</a:t>
            </a:r>
            <a:r>
              <a:rPr lang="ru-RU" sz="23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endParaRPr lang="ru-RU" sz="23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0478" y="3862190"/>
            <a:ext cx="2863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Иванов Олег Анатольевич,</a:t>
            </a:r>
          </a:p>
          <a:p>
            <a:pPr algn="ctr"/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З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аместитель Руководителя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848" y="4654278"/>
            <a:ext cx="1486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Москва, 2015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 descr="глава8_рис7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5" y="452906"/>
            <a:ext cx="7745563" cy="516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95" y="181547"/>
            <a:ext cx="65183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uk-UA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мониторинг качества услуг пртс в регионах страны</a:t>
            </a:r>
            <a:endParaRPr lang="uk-UA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398862" y="4671342"/>
            <a:ext cx="56364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1938061" y="2672373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Москва</a:t>
            </a: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1494610" y="2100870"/>
            <a:ext cx="151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Санкт-Петербург</a:t>
            </a: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439200" y="2909948"/>
            <a:ext cx="1511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Казань</a:t>
            </a:r>
          </a:p>
        </p:txBody>
      </p:sp>
      <p:sp>
        <p:nvSpPr>
          <p:cNvPr id="9" name="Прямоугольник 33"/>
          <p:cNvSpPr>
            <a:spLocks noChangeArrowheads="1"/>
          </p:cNvSpPr>
          <p:nvPr/>
        </p:nvSpPr>
        <p:spPr bwMode="auto">
          <a:xfrm>
            <a:off x="196062" y="620713"/>
            <a:ext cx="826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00AEEF"/>
                </a:solidFill>
                <a:latin typeface="Arial Narrow"/>
                <a:cs typeface="Arial Narrow"/>
              </a:rPr>
              <a:t>В </a:t>
            </a:r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декабре 2014 года проведены </a:t>
            </a:r>
            <a:r>
              <a:rPr lang="ru-RU" sz="2000" b="1" dirty="0">
                <a:solidFill>
                  <a:srgbClr val="00AEEF"/>
                </a:solidFill>
                <a:latin typeface="Arial Narrow"/>
                <a:cs typeface="Arial Narrow"/>
              </a:rPr>
              <a:t>оценочные измерения в 7-ми субъектах </a:t>
            </a:r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РФ: </a:t>
            </a:r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1616775" y="403453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Краснодар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3188154" y="3356637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Екатеринбург</a:t>
            </a: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4050424" y="3877538"/>
            <a:ext cx="1296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Новосибирск</a:t>
            </a: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5880419" y="3833099"/>
            <a:ext cx="1296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Хабаровск</a:t>
            </a:r>
          </a:p>
        </p:txBody>
      </p:sp>
      <p:pic>
        <p:nvPicPr>
          <p:cNvPr id="15" name="Изображение 14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08" y="2758545"/>
            <a:ext cx="593184" cy="479292"/>
          </a:xfrm>
          <a:prstGeom prst="rect">
            <a:avLst/>
          </a:prstGeom>
        </p:spPr>
      </p:pic>
      <p:pic>
        <p:nvPicPr>
          <p:cNvPr id="16" name="Изображение 15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62" y="2304129"/>
            <a:ext cx="593184" cy="479292"/>
          </a:xfrm>
          <a:prstGeom prst="rect">
            <a:avLst/>
          </a:prstGeom>
        </p:spPr>
      </p:pic>
      <p:pic>
        <p:nvPicPr>
          <p:cNvPr id="17" name="Изображение 16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4" y="3242091"/>
            <a:ext cx="593184" cy="479292"/>
          </a:xfrm>
          <a:prstGeom prst="rect">
            <a:avLst/>
          </a:prstGeom>
        </p:spPr>
      </p:pic>
      <p:pic>
        <p:nvPicPr>
          <p:cNvPr id="18" name="Изображение 17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3" y="3655727"/>
            <a:ext cx="593184" cy="479292"/>
          </a:xfrm>
          <a:prstGeom prst="rect">
            <a:avLst/>
          </a:prstGeom>
        </p:spPr>
      </p:pic>
      <p:pic>
        <p:nvPicPr>
          <p:cNvPr id="19" name="Изображение 18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89" y="3515906"/>
            <a:ext cx="593184" cy="479292"/>
          </a:xfrm>
          <a:prstGeom prst="rect">
            <a:avLst/>
          </a:prstGeom>
        </p:spPr>
      </p:pic>
      <p:pic>
        <p:nvPicPr>
          <p:cNvPr id="20" name="Изображение 19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6" y="3760592"/>
            <a:ext cx="593184" cy="479292"/>
          </a:xfrm>
          <a:prstGeom prst="rect">
            <a:avLst/>
          </a:prstGeom>
        </p:spPr>
      </p:pic>
      <p:pic>
        <p:nvPicPr>
          <p:cNvPr id="21" name="Изображение 20" descr="глава8_рис7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17" y="2939147"/>
            <a:ext cx="593184" cy="47929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215214" y="3437117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38019" y="3542002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63750" y="307981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842795" y="2945904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417332" y="3006378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16876" y="3243953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989670" y="3321705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84249" y="3719103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501528" y="3878926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765039" y="3606795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55111" y="393076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18165" y="403875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227261" y="3589518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477810" y="3304427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896833" y="3326024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222940" y="3369220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72202" y="3770938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955111" y="259602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343895" y="2513950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188381" y="269105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529648" y="2643536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04830" y="2859513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07862" y="3684546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238099" y="326555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48863" y="2965684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22564" y="3736380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655003" y="4176974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518969" y="3900523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525081" y="3780879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023535" y="4204232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968389" y="414441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014402" y="3817693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060415" y="3297706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710713" y="2358969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239867" y="2363571"/>
            <a:ext cx="93852" cy="938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C:\Users\sav\Desktop\Фото РКОТ\IMG_0007.JPG"/>
          <p:cNvPicPr>
            <a:picLocks noChangeAspect="1" noChangeArrowheads="1"/>
          </p:cNvPicPr>
          <p:nvPr/>
        </p:nvPicPr>
        <p:blipFill>
          <a:blip r:embed="rId5" cstate="print"/>
          <a:srcRect b="1587"/>
          <a:stretch>
            <a:fillRect/>
          </a:stretch>
        </p:blipFill>
        <p:spPr bwMode="auto">
          <a:xfrm>
            <a:off x="106330" y="1128268"/>
            <a:ext cx="1540990" cy="113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3" descr="C:\Users\sav\Desktop\Фото РКОТ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1740" y="1033482"/>
            <a:ext cx="1501111" cy="112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2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391" y="821910"/>
            <a:ext cx="2826599" cy="158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94" name="Выноска-облако 93"/>
          <p:cNvSpPr/>
          <p:nvPr/>
        </p:nvSpPr>
        <p:spPr>
          <a:xfrm>
            <a:off x="1836568" y="2603726"/>
            <a:ext cx="6624430" cy="475064"/>
          </a:xfrm>
          <a:prstGeom prst="cloudCallout">
            <a:avLst>
              <a:gd name="adj1" fmla="val 5962"/>
              <a:gd name="adj2" fmla="val 15833"/>
            </a:avLst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9795" y="181547"/>
            <a:ext cx="81805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Структура системы контроля блокировки запрещенных ресурсов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51123" y="2031818"/>
            <a:ext cx="18105" cy="553636"/>
          </a:xfrm>
          <a:prstGeom prst="straightConnector1">
            <a:avLst/>
          </a:prstGeom>
          <a:ln w="28575">
            <a:solidFill>
              <a:srgbClr val="00AEE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86332" y="3142742"/>
            <a:ext cx="0" cy="606501"/>
          </a:xfrm>
          <a:prstGeom prst="straightConnector1">
            <a:avLst/>
          </a:prstGeom>
          <a:ln w="28575">
            <a:solidFill>
              <a:srgbClr val="00AEE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10063" y="3133607"/>
            <a:ext cx="0" cy="615636"/>
          </a:xfrm>
          <a:prstGeom prst="straightConnector1">
            <a:avLst/>
          </a:prstGeom>
          <a:ln w="28575">
            <a:solidFill>
              <a:srgbClr val="00AEE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48314" y="3133607"/>
            <a:ext cx="13137" cy="615636"/>
          </a:xfrm>
          <a:prstGeom prst="straightConnector1">
            <a:avLst/>
          </a:prstGeom>
          <a:ln w="28575">
            <a:solidFill>
              <a:srgbClr val="00AEE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28434" y="3133607"/>
            <a:ext cx="0" cy="615636"/>
          </a:xfrm>
          <a:prstGeom prst="straightConnector1">
            <a:avLst/>
          </a:prstGeom>
          <a:ln w="28575">
            <a:solidFill>
              <a:srgbClr val="00AEE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904697" y="3151878"/>
            <a:ext cx="0" cy="597365"/>
          </a:xfrm>
          <a:prstGeom prst="straightConnector1">
            <a:avLst/>
          </a:prstGeom>
          <a:ln w="28575">
            <a:solidFill>
              <a:srgbClr val="00AEE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388977" y="1718849"/>
            <a:ext cx="875486" cy="7113"/>
          </a:xfrm>
          <a:prstGeom prst="straightConnector1">
            <a:avLst/>
          </a:prstGeom>
          <a:ln w="28575">
            <a:solidFill>
              <a:srgbClr val="17375E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7711" y="1652875"/>
            <a:ext cx="758383" cy="0"/>
          </a:xfrm>
          <a:prstGeom prst="straightConnector1">
            <a:avLst/>
          </a:prstGeom>
          <a:ln w="28575">
            <a:solidFill>
              <a:srgbClr val="00AEEF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" name="TextBox 14"/>
          <p:cNvSpPr txBox="1"/>
          <p:nvPr/>
        </p:nvSpPr>
        <p:spPr>
          <a:xfrm>
            <a:off x="6718601" y="466295"/>
            <a:ext cx="78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Отчет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6" name="Левая фигурная скобка 61"/>
          <p:cNvSpPr/>
          <p:nvPr/>
        </p:nvSpPr>
        <p:spPr>
          <a:xfrm rot="16200000">
            <a:off x="5029125" y="1496565"/>
            <a:ext cx="364065" cy="6243846"/>
          </a:xfrm>
          <a:prstGeom prst="leftBrace">
            <a:avLst>
              <a:gd name="adj1" fmla="val 45979"/>
              <a:gd name="adj2" fmla="val 50000"/>
            </a:avLst>
          </a:prstGeom>
          <a:ln w="12700" cmpd="sng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83319" y="4701627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Сети операторов связи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01625" y="3742210"/>
            <a:ext cx="1382065" cy="9944"/>
          </a:xfrm>
          <a:prstGeom prst="straightConnector1">
            <a:avLst/>
          </a:prstGeom>
          <a:ln w="28575">
            <a:solidFill>
              <a:srgbClr val="17375E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214234" y="3173877"/>
            <a:ext cx="12833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Информация </a:t>
            </a:r>
          </a:p>
          <a:p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из реестра 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01625" y="4447996"/>
            <a:ext cx="1382065" cy="9944"/>
          </a:xfrm>
          <a:prstGeom prst="straightConnector1">
            <a:avLst/>
          </a:prstGeom>
          <a:ln w="28575">
            <a:solidFill>
              <a:srgbClr val="00AE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9392" y="3879663"/>
            <a:ext cx="1973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Информация</a:t>
            </a:r>
          </a:p>
          <a:p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о </a:t>
            </a:r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блокировке ресурсов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0" y="3755712"/>
            <a:ext cx="790351" cy="790351"/>
          </a:xfrm>
          <a:prstGeom prst="rect">
            <a:avLst/>
          </a:prstGeom>
        </p:spPr>
      </p:pic>
      <p:pic>
        <p:nvPicPr>
          <p:cNvPr id="24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90" y="3755712"/>
            <a:ext cx="790351" cy="790351"/>
          </a:xfrm>
          <a:prstGeom prst="rect">
            <a:avLst/>
          </a:prstGeom>
        </p:spPr>
      </p:pic>
      <p:pic>
        <p:nvPicPr>
          <p:cNvPr id="25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62" y="3755712"/>
            <a:ext cx="790351" cy="790351"/>
          </a:xfrm>
          <a:prstGeom prst="rect">
            <a:avLst/>
          </a:prstGeom>
        </p:spPr>
      </p:pic>
      <p:pic>
        <p:nvPicPr>
          <p:cNvPr id="26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78" y="3755712"/>
            <a:ext cx="790351" cy="790351"/>
          </a:xfrm>
          <a:prstGeom prst="rect">
            <a:avLst/>
          </a:prstGeom>
        </p:spPr>
      </p:pic>
      <p:pic>
        <p:nvPicPr>
          <p:cNvPr id="27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60" y="3755712"/>
            <a:ext cx="790351" cy="790351"/>
          </a:xfrm>
          <a:prstGeom prst="rect">
            <a:avLst/>
          </a:prstGeom>
        </p:spPr>
      </p:pic>
      <p:pic>
        <p:nvPicPr>
          <p:cNvPr id="29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04" y="1011159"/>
            <a:ext cx="992497" cy="99249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39245" y="942133"/>
            <a:ext cx="1971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ТУ Роскомнадзора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2505581" y="3291467"/>
            <a:ext cx="48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VPN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3429236" y="3291467"/>
            <a:ext cx="48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VPN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4371047" y="3284317"/>
            <a:ext cx="48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VPN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5439481" y="3291467"/>
            <a:ext cx="48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VPN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7807215" y="3291467"/>
            <a:ext cx="48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VPN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4129009" y="2115923"/>
            <a:ext cx="487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VPN</a:t>
            </a:r>
            <a:endParaRPr lang="ru-RU" sz="14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pic>
        <p:nvPicPr>
          <p:cNvPr id="37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838714"/>
            <a:ext cx="1717685" cy="1818114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1371" y="368155"/>
            <a:ext cx="2677085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AEEF"/>
                </a:solidFill>
                <a:latin typeface="Arial Narrow"/>
                <a:cs typeface="Arial Narrow"/>
              </a:rPr>
              <a:t>Реестр запрещенных ресурсов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700545" y="2615581"/>
            <a:ext cx="2677085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/>
                <a:cs typeface="Arial Narrow"/>
              </a:rPr>
              <a:t>ИНТЕРНЕТ</a:t>
            </a:r>
            <a:endParaRPr lang="ru-RU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97274" y="412936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(…………………..)</a:t>
            </a:r>
            <a:endParaRPr lang="ru-RU" sz="1400" b="1" dirty="0">
              <a:solidFill>
                <a:srgbClr val="00AE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782603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контроль блокировок запрещенных ресурсов в сети интернет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60193254"/>
              </p:ext>
            </p:extLst>
          </p:nvPr>
        </p:nvGraphicFramePr>
        <p:xfrm>
          <a:off x="165100" y="1795464"/>
          <a:ext cx="8559800" cy="30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36" y="487056"/>
            <a:ext cx="287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865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дел по АП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935" y="487056"/>
            <a:ext cx="513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756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положительных судебных решений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95" y="1481181"/>
            <a:ext cx="5996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количество контролируемых операторов связи</a:t>
            </a:r>
            <a:endParaRPr lang="ru-RU" sz="2000" b="1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7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57839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Основные задачи на 2015 год 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в области связи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767" y="846667"/>
            <a:ext cx="855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В РАЗРЕШИТЕЛЬНОЙ РАБОТЕ:</a:t>
            </a:r>
          </a:p>
          <a:p>
            <a:endParaRPr lang="ru-RU" sz="2000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sz="2000" dirty="0">
                <a:solidFill>
                  <a:srgbClr val="00AEEF"/>
                </a:solidFill>
                <a:latin typeface="Arial Narrow"/>
                <a:cs typeface="Arial Narrow"/>
              </a:rPr>
              <a:t>Завершение работ по выдаче лицензий и РИЧ на территории КФО в </a:t>
            </a:r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соответствии</a:t>
            </a:r>
          </a:p>
          <a:p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с </a:t>
            </a:r>
            <a:r>
              <a:rPr lang="ru-RU" sz="2000" dirty="0">
                <a:solidFill>
                  <a:srgbClr val="00AEEF"/>
                </a:solidFill>
                <a:latin typeface="Arial Narrow"/>
                <a:cs typeface="Arial Narrow"/>
              </a:rPr>
              <a:t>особым порядком, предусмотренным ППРФ №1326</a:t>
            </a:r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;</a:t>
            </a:r>
          </a:p>
          <a:p>
            <a:endParaRPr lang="ru-RU" sz="2000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x-none" sz="2000" dirty="0">
                <a:solidFill>
                  <a:srgbClr val="00AEEF"/>
                </a:solidFill>
                <a:latin typeface="Arial Narrow"/>
                <a:cs typeface="Arial Narrow"/>
              </a:rPr>
              <a:t>Организация выдачи лицензий в электронном виде</a:t>
            </a:r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;</a:t>
            </a:r>
          </a:p>
          <a:p>
            <a:endParaRPr lang="ru-RU" sz="2000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sz="2000" dirty="0">
                <a:solidFill>
                  <a:srgbClr val="00AEEF"/>
                </a:solidFill>
                <a:latin typeface="Arial Narrow"/>
                <a:cs typeface="Arial Narrow"/>
              </a:rPr>
              <a:t>Актуализировать сведения в базах данных за счет системной </a:t>
            </a:r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работы</a:t>
            </a:r>
          </a:p>
          <a:p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по </a:t>
            </a:r>
            <a:r>
              <a:rPr lang="ru-RU" sz="2000" dirty="0">
                <a:solidFill>
                  <a:srgbClr val="00AEEF"/>
                </a:solidFill>
                <a:latin typeface="Arial Narrow"/>
                <a:cs typeface="Arial Narrow"/>
              </a:rPr>
              <a:t>прекращению (аннулированию) лицензий и РИЧ операторов, не </a:t>
            </a:r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приступивших</a:t>
            </a:r>
          </a:p>
          <a:p>
            <a:r>
              <a:rPr lang="ru-RU" sz="2000" dirty="0" smtClean="0">
                <a:solidFill>
                  <a:srgbClr val="00AEEF"/>
                </a:solidFill>
                <a:latin typeface="Arial Narrow"/>
                <a:cs typeface="Arial Narrow"/>
              </a:rPr>
              <a:t>к </a:t>
            </a:r>
            <a:r>
              <a:rPr lang="ru-RU" sz="2000" dirty="0">
                <a:solidFill>
                  <a:srgbClr val="00AEEF"/>
                </a:solidFill>
                <a:latin typeface="Arial Narrow"/>
                <a:cs typeface="Arial Narrow"/>
              </a:rPr>
              <a:t>оказанию услуг связи.</a:t>
            </a:r>
          </a:p>
          <a:p>
            <a:endParaRPr lang="ru-RU" sz="20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100" y="1619250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100" y="2391833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100" y="3291416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57839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Основные задачи на 2015 год 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в области связи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767" y="687792"/>
            <a:ext cx="80941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В ОБЛАСТИ РАДИОКОНТРОЛЯ: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Обеспечение участия сил и средств </a:t>
            </a:r>
            <a:r>
              <a:rPr lang="ru-RU" dirty="0" err="1" smtClean="0">
                <a:solidFill>
                  <a:srgbClr val="00AEEF"/>
                </a:solidFill>
                <a:latin typeface="Arial Narrow"/>
                <a:cs typeface="Arial Narrow"/>
              </a:rPr>
              <a:t>радиоконтроля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при организации и проведении мероприятий, посвященных празднованию 70-летия Победы в Великой Отечественной 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войне;</a:t>
            </a:r>
          </a:p>
          <a:p>
            <a:endParaRPr lang="ru-RU" dirty="0" smtClean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Саммита </a:t>
            </a:r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БРИКС и 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Саммита ШОС в Уфе;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Международного инвестиционного форума «Сочи-2015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»;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Командного чемпионата Европы по легкой атлетике 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и Чемпионата </a:t>
            </a:r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мира по водным видам 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спорта в Казани;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Организация контроля качества услуг не только ПРТС, но и </a:t>
            </a:r>
            <a:r>
              <a:rPr lang="ru-RU" dirty="0" err="1" smtClean="0">
                <a:solidFill>
                  <a:srgbClr val="00AEEF"/>
                </a:solidFill>
                <a:latin typeface="Arial Narrow"/>
                <a:cs typeface="Arial Narrow"/>
              </a:rPr>
              <a:t>телематических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.</a:t>
            </a:r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100" y="1524000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100" y="2859782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100" y="4227934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100" y="3582351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100" y="2330615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57839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Основные задачи на 2015 год 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в области связи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767" y="566269"/>
            <a:ext cx="8094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В ОБЛАСТИ КОНТРОЛЬНО-НАДЗОРНЫХ МЕРОПРИЯТИЙ: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Организация 100% контроля блокировки операторами связи запрещенных ресурсов в сети Интернет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Проведение совместно с органами МВД РФ мероприятий по выявлению точек незаконной продажи 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SIM-карт;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Организация не только разрешительной, но и полноценной </a:t>
            </a:r>
            <a:r>
              <a:rPr lang="ru-RU" dirty="0" err="1">
                <a:solidFill>
                  <a:srgbClr val="00AEEF"/>
                </a:solidFill>
                <a:latin typeface="Arial Narrow"/>
                <a:cs typeface="Arial Narrow"/>
              </a:rPr>
              <a:t>контрольно</a:t>
            </a:r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 – надзорной деятельности в области связи в КФО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Переход на уведомительный порядок регистрации РЭС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;</a:t>
            </a:r>
          </a:p>
          <a:p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dirty="0">
                <a:solidFill>
                  <a:srgbClr val="00AEEF"/>
                </a:solidFill>
                <a:latin typeface="Arial Narrow"/>
                <a:cs typeface="Arial Narrow"/>
              </a:rPr>
              <a:t>Организация новой функции – контроль выполнения операторами связи, использующими радиочастотный спектр, условий выделения полос частот</a:t>
            </a:r>
            <a:r>
              <a:rPr lang="ru-RU" dirty="0" smtClean="0">
                <a:solidFill>
                  <a:srgbClr val="00AEEF"/>
                </a:solidFill>
                <a:latin typeface="Arial Narrow"/>
                <a:cs typeface="Arial Narrow"/>
              </a:rPr>
              <a:t>.</a:t>
            </a:r>
            <a:endParaRPr lang="ru-RU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100" y="1280585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100" y="2849201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100" y="4196185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100" y="3582353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100" y="2076617"/>
            <a:ext cx="359832" cy="359832"/>
          </a:xfrm>
          <a:prstGeom prst="ellipse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78403143"/>
              </p:ext>
            </p:extLst>
          </p:nvPr>
        </p:nvGraphicFramePr>
        <p:xfrm>
          <a:off x="175449" y="1895914"/>
          <a:ext cx="3401472" cy="208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038" y="181547"/>
            <a:ext cx="743830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k-UA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ОСНОВНЫЕ ИТОГИ </a:t>
            </a:r>
            <a:r>
              <a:rPr lang="uk-UA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ИСПОЛЬЗОВАНИЯ РАДИОЧАСТОТНОГО СПЕКТРА</a:t>
            </a:r>
          </a:p>
          <a:p>
            <a:r>
              <a:rPr lang="uk-UA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 </a:t>
            </a:r>
            <a:r>
              <a:rPr lang="uk-UA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2014 ГОДУ 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643955" y="4671342"/>
            <a:ext cx="22636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4812743"/>
              </p:ext>
            </p:extLst>
          </p:nvPr>
        </p:nvGraphicFramePr>
        <p:xfrm>
          <a:off x="2062239" y="2223623"/>
          <a:ext cx="3401472" cy="208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38198744"/>
              </p:ext>
            </p:extLst>
          </p:nvPr>
        </p:nvGraphicFramePr>
        <p:xfrm>
          <a:off x="3982118" y="2398650"/>
          <a:ext cx="4039647" cy="266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55073204"/>
              </p:ext>
            </p:extLst>
          </p:nvPr>
        </p:nvGraphicFramePr>
        <p:xfrm>
          <a:off x="6102912" y="2312988"/>
          <a:ext cx="4063041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03486" y="3670084"/>
            <a:ext cx="1347886" cy="3637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599" tIns="0" rIns="0" bIns="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00AEEF"/>
                </a:solidFill>
                <a:latin typeface="Arial Narrow"/>
                <a:cs typeface="Arial Narrow"/>
              </a:rPr>
              <a:t>ЦТВ</a:t>
            </a:r>
            <a:endParaRPr lang="ru-RU" sz="3200" b="1" kern="12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4006" y="4402508"/>
            <a:ext cx="1527660" cy="597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918" tIns="0" rIns="0" bIns="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rgbClr val="00AEEF"/>
                </a:solidFill>
                <a:latin typeface="Arial Narrow"/>
                <a:cs typeface="Arial Narrow"/>
              </a:rPr>
              <a:t>UMTS</a:t>
            </a:r>
            <a:endParaRPr lang="ru-RU" sz="3200" b="1" kern="12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36080" y="4248272"/>
            <a:ext cx="1619476" cy="5470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21" tIns="0" rIns="0" bIns="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rgbClr val="00AEEF"/>
                </a:solidFill>
                <a:latin typeface="Arial Narrow"/>
                <a:cs typeface="Arial Narrow"/>
              </a:rPr>
              <a:t>LTE</a:t>
            </a:r>
            <a:endParaRPr lang="ru-RU" sz="3200" b="1" kern="12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8861" y="3436204"/>
            <a:ext cx="1264074" cy="49452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2685861" y="3989883"/>
            <a:ext cx="1264074" cy="4945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992" tIns="0" rIns="0" bIns="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rgbClr val="00AEEF"/>
                </a:solidFill>
                <a:latin typeface="Arial Narrow"/>
                <a:cs typeface="Arial Narrow"/>
              </a:rPr>
              <a:t>GSM</a:t>
            </a:r>
            <a:endParaRPr lang="ru-RU" sz="3200" b="1" kern="1200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038" y="1142886"/>
            <a:ext cx="508262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AEE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Общее количество действующих РЭС и ВЧУ </a:t>
            </a:r>
          </a:p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00AEE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 </a:t>
            </a:r>
            <a:r>
              <a:rPr lang="ru-RU" sz="4000" b="1" dirty="0" smtClean="0">
                <a:solidFill>
                  <a:srgbClr val="00AEE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1 800 тысяч </a:t>
            </a:r>
            <a:endParaRPr lang="ru-RU" sz="2000" b="1" dirty="0" smtClean="0">
              <a:solidFill>
                <a:srgbClr val="00AEE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307637948"/>
              </p:ext>
            </p:extLst>
          </p:nvPr>
        </p:nvGraphicFramePr>
        <p:xfrm>
          <a:off x="3766306" y="775450"/>
          <a:ext cx="4212610" cy="222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007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640337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ПРОГНОЗ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ИСПОЛЬЗОВАНИЯ РАДИОЧАСТОТНОГО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СПЕКТРА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2015 ГОДУ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643955" y="4671342"/>
            <a:ext cx="22636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9693" y="1293469"/>
            <a:ext cx="2875480" cy="71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рост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на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lang="ru-RU" sz="5400" b="1" dirty="0">
                <a:solidFill>
                  <a:srgbClr val="00AEEF"/>
                </a:solidFill>
                <a:latin typeface="Arial Narrow"/>
                <a:cs typeface="Arial Narrow"/>
              </a:rPr>
              <a:t>3</a:t>
            </a:r>
            <a:r>
              <a:rPr lang="ru-RU" sz="54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%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55" y="1223408"/>
            <a:ext cx="565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НАЧАЛО ГОДА -  1 800 754 РЭС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876" y="1295004"/>
            <a:ext cx="642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КОНЕЦ ГОДА - </a:t>
            </a:r>
            <a:r>
              <a:rPr lang="ru-RU" sz="4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1 850 000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РЭС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870" y="823299"/>
            <a:ext cx="52363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ОБЩЕЕ КОЛИЧЕСТВО Действующих РЭС</a:t>
            </a:r>
            <a:endParaRPr lang="ru-RU" sz="1600" b="1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98788" y="3875314"/>
            <a:ext cx="4294262" cy="71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рост в </a:t>
            </a:r>
            <a:r>
              <a:rPr lang="ru-RU" sz="6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2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3200" b="1" dirty="0">
                <a:solidFill>
                  <a:srgbClr val="00AEEF"/>
                </a:solidFill>
                <a:latin typeface="Arial Narrow"/>
                <a:cs typeface="Arial Narrow"/>
              </a:rPr>
              <a:t>раза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412" y="3807575"/>
            <a:ext cx="5903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НАЧАЛО ГОДА  - 34 454 РЭС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5876" y="3899195"/>
            <a:ext cx="580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КОНЕЦ ГОДА - </a:t>
            </a:r>
            <a:r>
              <a:rPr lang="ru-RU" sz="4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65 000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РЭС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870" y="3396836"/>
            <a:ext cx="52363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БАЗОВЫЕ  СТАНЦИИ  ТЕХНОЛОГИИ </a:t>
            </a:r>
            <a:r>
              <a:rPr lang="en-US" sz="16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LTE</a:t>
            </a:r>
            <a:endParaRPr lang="ru-RU" sz="1600" b="1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870" y="2146722"/>
            <a:ext cx="52363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Цифровое телевидение</a:t>
            </a:r>
            <a:endParaRPr lang="ru-RU" sz="1600" b="1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58177" y="2570547"/>
            <a:ext cx="3210250" cy="71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рост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на</a:t>
            </a:r>
            <a:r>
              <a:rPr lang="ru-RU" sz="32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lang="ru-RU" sz="6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27%</a:t>
            </a:r>
            <a:endParaRPr lang="ru-RU" sz="32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5876" y="2572084"/>
            <a:ext cx="567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КОНЕЦ ГОДА   - </a:t>
            </a:r>
            <a:r>
              <a:rPr lang="ru-RU" sz="4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8 000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РЭС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01625" y="2201796"/>
            <a:ext cx="8601075" cy="0"/>
          </a:xfrm>
          <a:prstGeom prst="line">
            <a:avLst/>
          </a:prstGeom>
          <a:ln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01625" y="849996"/>
            <a:ext cx="8601075" cy="0"/>
          </a:xfrm>
          <a:prstGeom prst="line">
            <a:avLst/>
          </a:prstGeom>
          <a:ln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1625" y="3451190"/>
            <a:ext cx="8601075" cy="0"/>
          </a:xfrm>
          <a:prstGeom prst="line">
            <a:avLst/>
          </a:prstGeom>
          <a:ln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0889" y="253577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 НАЧАЛО ГОДА    -    6316 РЭС</a:t>
            </a:r>
            <a:endParaRPr lang="ru-RU" sz="2000" b="1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435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" y="181547"/>
            <a:ext cx="80615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Изменение сроков экспертизы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ЭМС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ЗА 2013-2014 гг.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373" y="3871331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Сроки рассмотрения заявок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сравнению с началом </a:t>
            </a:r>
            <a:r>
              <a:rPr lang="ru-RU" sz="1400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2013 года</a:t>
            </a:r>
          </a:p>
          <a:p>
            <a:r>
              <a:rPr lang="ru-RU" sz="1400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сократились на 30%</a:t>
            </a:r>
            <a:endParaRPr lang="ru-RU" sz="1400" b="1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428" y="3544448"/>
            <a:ext cx="130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2013 год</a:t>
            </a:r>
            <a:endParaRPr lang="ru-RU" sz="1400" b="1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472" y="3544448"/>
            <a:ext cx="1021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2014 год</a:t>
            </a:r>
            <a:endParaRPr lang="ru-RU" sz="1400" b="1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790951"/>
            <a:ext cx="8244408" cy="29479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9733" y="201871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 Narrow" panose="020B0606020202030204" pitchFamily="34" charset="0"/>
              </a:rPr>
              <a:t>Сокращение сроков проведения ЭМС</a:t>
            </a:r>
          </a:p>
          <a:p>
            <a:r>
              <a:rPr lang="ru-RU" sz="1200" b="1" dirty="0" smtClean="0">
                <a:latin typeface="Arial Narrow" panose="020B0606020202030204" pitchFamily="34" charset="0"/>
              </a:rPr>
              <a:t>По отдельным этапам проведения работ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8409" y="2591152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Расчеты ЭМС с РЭС гражданского назначения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9733" y="2951192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Согласование с силовыми ведомствами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9733" y="3311232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Сроки оплаты счетов заявителями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9490" y="3840536"/>
            <a:ext cx="544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Сокращение сроков проведения экспертизы ЭМС сократилось </a:t>
            </a:r>
          </a:p>
          <a:p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Arial" pitchFamily="34" charset="0"/>
              </a:rPr>
              <a:t>за 2013-2014 годы с 6 до 4 месяцев</a:t>
            </a:r>
            <a:endParaRPr lang="ru-RU" sz="1400" b="1" dirty="0">
              <a:solidFill>
                <a:srgbClr val="00AEE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609" y="779658"/>
            <a:ext cx="102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30%</a:t>
            </a:r>
            <a:endParaRPr lang="ru-RU" sz="3600" b="1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8409" y="1449167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За 2014 год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8409" y="1056325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За 2013 год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8409" y="672619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За 2012 год</a:t>
            </a:r>
            <a:endParaRPr lang="ru-R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70385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количество проверок и мероприятий систематического</a:t>
            </a:r>
          </a:p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наблюдения в сфере связи, проведенных в 2013 – 2014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гг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643955" y="4671342"/>
            <a:ext cx="22636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2694428"/>
              </p:ext>
            </p:extLst>
          </p:nvPr>
        </p:nvGraphicFramePr>
        <p:xfrm>
          <a:off x="0" y="439245"/>
          <a:ext cx="4324473" cy="397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38111533"/>
              </p:ext>
            </p:extLst>
          </p:nvPr>
        </p:nvGraphicFramePr>
        <p:xfrm>
          <a:off x="4578227" y="439245"/>
          <a:ext cx="4324473" cy="397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8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3155" y="1333450"/>
            <a:ext cx="3004315" cy="1260461"/>
          </a:xfrm>
          <a:prstGeom prst="rect">
            <a:avLst/>
          </a:prstGeom>
          <a:solidFill>
            <a:srgbClr val="00AEEF"/>
          </a:solidFill>
          <a:ln w="57150" cmpd="sng">
            <a:solidFill>
              <a:srgbClr val="00AEEF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9795" y="181547"/>
            <a:ext cx="733123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взаимодействие то </a:t>
            </a:r>
            <a:r>
              <a:rPr lang="ru-RU" sz="2000" b="1" cap="all" dirty="0" err="1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ркн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и </a:t>
            </a:r>
            <a:r>
              <a:rPr lang="ru-RU" sz="2000" b="1" cap="all" dirty="0" err="1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рчс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по контролю использования</a:t>
            </a:r>
          </a:p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радиочастотного</a:t>
            </a: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спектра в 2014 году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643955" y="4671342"/>
            <a:ext cx="22636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Изображение 2" descr="глава8_рис7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9" y="825543"/>
            <a:ext cx="1216948" cy="81294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46017" y="1015150"/>
            <a:ext cx="1482630" cy="1388910"/>
          </a:xfrm>
          <a:prstGeom prst="ellipse">
            <a:avLst/>
          </a:prstGeom>
          <a:noFill/>
          <a:ln w="28575" cmpd="sng"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2334" y="1656339"/>
            <a:ext cx="110520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547 939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измерений</a:t>
            </a:r>
            <a:endParaRPr lang="ru-RU" sz="2000" cap="all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93602" y="1573206"/>
            <a:ext cx="1482630" cy="1388910"/>
          </a:xfrm>
          <a:prstGeom prst="ellipse">
            <a:avLst/>
          </a:prstGeom>
          <a:noFill/>
          <a:ln w="28575" cmpd="sng"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46527" y="2307654"/>
            <a:ext cx="10856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9</a:t>
            </a:r>
            <a:r>
              <a:rPr lang="en-US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6,</a:t>
            </a: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5%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пресечено</a:t>
            </a:r>
            <a:endParaRPr lang="ru-RU" sz="2000" cap="all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Times New Roman"/>
            </a:endParaRPr>
          </a:p>
        </p:txBody>
      </p:sp>
      <p:pic>
        <p:nvPicPr>
          <p:cNvPr id="6" name="Изображение 5" descr="глава8_рис7-0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44" y="1280848"/>
            <a:ext cx="1524544" cy="1018428"/>
          </a:xfrm>
          <a:prstGeom prst="rect">
            <a:avLst/>
          </a:prstGeom>
        </p:spPr>
      </p:pic>
      <p:sp>
        <p:nvSpPr>
          <p:cNvPr id="14" name="Фигура 13"/>
          <p:cNvSpPr/>
          <p:nvPr/>
        </p:nvSpPr>
        <p:spPr>
          <a:xfrm rot="1476853">
            <a:off x="2280367" y="408331"/>
            <a:ext cx="4510139" cy="2204413"/>
          </a:xfrm>
          <a:prstGeom prst="swooshArrow">
            <a:avLst>
              <a:gd name="adj1" fmla="val 25000"/>
              <a:gd name="adj2" fmla="val 37481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Фигура 15"/>
          <p:cNvSpPr/>
          <p:nvPr/>
        </p:nvSpPr>
        <p:spPr>
          <a:xfrm rot="12166282">
            <a:off x="2360216" y="1339173"/>
            <a:ext cx="4598803" cy="2204413"/>
          </a:xfrm>
          <a:prstGeom prst="swooshArrow">
            <a:avLst>
              <a:gd name="adj1" fmla="val 25000"/>
              <a:gd name="adj2" fmla="val 37481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989991" y="842606"/>
            <a:ext cx="25479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27 610 </a:t>
            </a:r>
            <a:r>
              <a:rPr lang="ru-RU" sz="2000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нарушений</a:t>
            </a:r>
            <a:endParaRPr lang="ru-RU" sz="2000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7929" y="2609309"/>
            <a:ext cx="25479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41 359 </a:t>
            </a:r>
            <a:r>
              <a:rPr lang="ru-RU" sz="2000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протоколов</a:t>
            </a:r>
            <a:endParaRPr lang="ru-RU" sz="2000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4944" y="2994967"/>
            <a:ext cx="25479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4 520 </a:t>
            </a:r>
            <a:r>
              <a:rPr lang="ru-RU" sz="2000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предписаний</a:t>
            </a:r>
            <a:endParaRPr lang="ru-RU" sz="2000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1038" y="1819261"/>
            <a:ext cx="2547954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800" b="1" cap="all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/>
              </a:rPr>
              <a:t>АСРК-ЕИС</a:t>
            </a:r>
            <a:endParaRPr lang="ru-RU" sz="2800" cap="all" dirty="0">
              <a:solidFill>
                <a:schemeClr val="bg1"/>
              </a:solidFill>
              <a:latin typeface="Arial Narrow" panose="020B0606020202030204" pitchFamily="34" charset="0"/>
              <a:cs typeface="Times New Roman"/>
            </a:endParaRPr>
          </a:p>
        </p:txBody>
      </p:sp>
      <p:pic>
        <p:nvPicPr>
          <p:cNvPr id="21" name="Изображение 20" descr="глава8_рис7-0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10" y="44778"/>
            <a:ext cx="1479360" cy="12525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57478" y="825543"/>
            <a:ext cx="30586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бюджет</a:t>
            </a:r>
            <a:r>
              <a:rPr lang="en-US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&gt;</a:t>
            </a: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162 </a:t>
            </a:r>
            <a:r>
              <a:rPr lang="en-US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sz="2000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млн. руб.</a:t>
            </a:r>
            <a:endParaRPr lang="ru-RU" sz="2000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23" name="Фигура 22"/>
          <p:cNvSpPr/>
          <p:nvPr/>
        </p:nvSpPr>
        <p:spPr>
          <a:xfrm rot="3720506" flipH="1">
            <a:off x="7993180" y="1234137"/>
            <a:ext cx="1082338" cy="786049"/>
          </a:xfrm>
          <a:prstGeom prst="swooshArrow">
            <a:avLst>
              <a:gd name="adj1" fmla="val 25000"/>
              <a:gd name="adj2" fmla="val 37481"/>
            </a:avLst>
          </a:prstGeom>
          <a:solidFill>
            <a:srgbClr val="00AEEF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924413637"/>
              </p:ext>
            </p:extLst>
          </p:nvPr>
        </p:nvGraphicFramePr>
        <p:xfrm>
          <a:off x="0" y="2865280"/>
          <a:ext cx="6839824" cy="227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94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700875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Разрешительно и контрольно-надзорная деятельность</a:t>
            </a:r>
          </a:p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на территории </a:t>
            </a:r>
            <a:r>
              <a:rPr lang="ru-RU" sz="2000" b="1" cap="all" dirty="0" err="1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кфо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419346" y="4671342"/>
            <a:ext cx="532921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Изображение 1" descr="глава8_рис7-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0695">
            <a:off x="1737918" y="123644"/>
            <a:ext cx="5949096" cy="463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8344" y="2540215"/>
            <a:ext cx="3577165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96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7</a:t>
            </a:r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СЕТЕЙ СВЯЗИ ВВЕДЕНЫ</a:t>
            </a:r>
            <a:r>
              <a:rPr lang="ru-RU" sz="2000" b="1" dirty="0">
                <a:solidFill>
                  <a:srgbClr val="00AEEF"/>
                </a:solidFill>
                <a:latin typeface="Arial Narrow"/>
                <a:cs typeface="Arial Narrow"/>
              </a:rPr>
              <a:t> </a:t>
            </a:r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В ЭКСПЛУАТАЦИЮ</a:t>
            </a:r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" y="1524217"/>
            <a:ext cx="287792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&gt;200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лицензий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2667217"/>
            <a:ext cx="287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92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РИЧ</a:t>
            </a:r>
          </a:p>
        </p:txBody>
      </p:sp>
    </p:spTree>
    <p:extLst>
      <p:ext uri="{BB962C8B-B14F-4D97-AF65-F5344CB8AC3E}">
        <p14:creationId xmlns:p14="http://schemas.microsoft.com/office/powerpoint/2010/main" val="407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68" y="3315131"/>
            <a:ext cx="6337542" cy="178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795" y="181547"/>
            <a:ext cx="759072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развитие системы </a:t>
            </a:r>
            <a:r>
              <a:rPr lang="ru-RU" sz="2000" b="1" cap="all" dirty="0" err="1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радиоконтроля</a:t>
            </a: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, достигнутые </a:t>
            </a: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показатели</a:t>
            </a:r>
          </a:p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возможностей </a:t>
            </a: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и результативности системы </a:t>
            </a:r>
            <a:r>
              <a:rPr lang="ru-RU" sz="2000" b="1" cap="all" dirty="0" err="1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радиоконтроля</a:t>
            </a:r>
            <a:endParaRPr lang="ru-RU" sz="2000" b="1" cap="all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643955" y="4671342"/>
            <a:ext cx="22636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300038" y="1085538"/>
            <a:ext cx="3131203" cy="89027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97754"/>
            <a:r>
              <a:rPr lang="ru-RU" sz="1600" b="1" dirty="0">
                <a:solidFill>
                  <a:srgbClr val="00AEEF"/>
                </a:solidFill>
                <a:latin typeface="Arial Narrow"/>
                <a:cs typeface="Arial Narrow"/>
              </a:rPr>
              <a:t>По итогам </a:t>
            </a:r>
            <a:r>
              <a:rPr lang="ru-RU" sz="3200" b="1" dirty="0">
                <a:solidFill>
                  <a:srgbClr val="00AEEF"/>
                </a:solidFill>
                <a:latin typeface="Arial Narrow"/>
                <a:cs typeface="Arial Narrow"/>
              </a:rPr>
              <a:t>2014</a:t>
            </a:r>
            <a:r>
              <a:rPr lang="ru-RU" sz="1600" b="1" dirty="0">
                <a:solidFill>
                  <a:srgbClr val="00AEEF"/>
                </a:solidFill>
                <a:latin typeface="Arial Narrow"/>
                <a:cs typeface="Arial Narrow"/>
              </a:rPr>
              <a:t> года </a:t>
            </a:r>
            <a:r>
              <a:rPr lang="ru-RU" sz="16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закуплено </a:t>
            </a:r>
            <a:r>
              <a:rPr lang="ru-RU" sz="1600" b="1" dirty="0">
                <a:solidFill>
                  <a:srgbClr val="00AEEF"/>
                </a:solidFill>
                <a:latin typeface="Arial Narrow"/>
                <a:cs typeface="Arial Narrow"/>
              </a:rPr>
              <a:t>следующее радиоконтрольное </a:t>
            </a:r>
            <a:r>
              <a:rPr lang="ru-RU" sz="16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оборудование:</a:t>
            </a:r>
            <a:endParaRPr lang="ru-RU" sz="16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3457007" y="945304"/>
            <a:ext cx="2053463" cy="1019444"/>
          </a:xfrm>
          <a:prstGeom prst="roundRect">
            <a:avLst>
              <a:gd name="adj" fmla="val 5024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algn="ctr"/>
            <a:r>
              <a:rPr lang="ru-RU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Оборудование</a:t>
            </a:r>
          </a:p>
          <a:p>
            <a:pPr algn="ctr"/>
            <a:r>
              <a:rPr lang="ru-RU" sz="2000" b="1" dirty="0">
                <a:solidFill>
                  <a:srgbClr val="7F7F7F"/>
                </a:solidFill>
                <a:latin typeface="Arial Narrow"/>
                <a:cs typeface="Arial Narrow"/>
              </a:rPr>
              <a:t>д</a:t>
            </a:r>
            <a:r>
              <a:rPr lang="ru-RU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ля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РКП</a:t>
            </a:r>
          </a:p>
          <a:p>
            <a:pPr algn="ctr"/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90 комплектов</a:t>
            </a:r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sp>
        <p:nvSpPr>
          <p:cNvPr id="22" name="Скругленный прямоугольник 21"/>
          <p:cNvSpPr>
            <a:spLocks noChangeArrowheads="1"/>
          </p:cNvSpPr>
          <p:nvPr/>
        </p:nvSpPr>
        <p:spPr bwMode="auto">
          <a:xfrm>
            <a:off x="5659685" y="942164"/>
            <a:ext cx="1604054" cy="1024092"/>
          </a:xfrm>
          <a:prstGeom prst="roundRect">
            <a:avLst>
              <a:gd name="adj" fmla="val 773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r>
              <a:rPr lang="ru-RU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МКРК</a:t>
            </a:r>
          </a:p>
          <a:p>
            <a:pPr algn="ctr"/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26 комплектов</a:t>
            </a:r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7415577" y="958272"/>
            <a:ext cx="1425211" cy="1007983"/>
          </a:xfrm>
          <a:prstGeom prst="roundRect">
            <a:avLst>
              <a:gd name="adj" fmla="val 773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r>
              <a:rPr lang="ru-RU" sz="2000" b="1" dirty="0" smtClean="0">
                <a:solidFill>
                  <a:srgbClr val="7F7F7F"/>
                </a:solidFill>
                <a:latin typeface="Arial Narrow"/>
                <a:cs typeface="Arial Narrow"/>
              </a:rPr>
              <a:t>ССИ</a:t>
            </a:r>
          </a:p>
          <a:p>
            <a:pPr algn="ctr"/>
            <a:r>
              <a:rPr lang="ru-RU" sz="20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105 единиц</a:t>
            </a:r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20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300039" y="2235455"/>
            <a:ext cx="2885381" cy="760318"/>
          </a:xfrm>
          <a:prstGeom prst="roundRect">
            <a:avLst>
              <a:gd name="adj" fmla="val 7736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97754"/>
            <a:r>
              <a:rPr lang="ru-RU" sz="16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Достигнутые возможности </a:t>
            </a:r>
          </a:p>
          <a:p>
            <a:pPr defTabSz="497754"/>
            <a:r>
              <a:rPr lang="ru-RU" sz="16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системы радиоконтроля:</a:t>
            </a:r>
            <a:endParaRPr lang="ru-RU" sz="1600" b="1" dirty="0">
              <a:solidFill>
                <a:srgbClr val="00AEEF"/>
              </a:solidFill>
              <a:latin typeface="Arial Narrow"/>
              <a:cs typeface="Arial Narrow"/>
            </a:endParaRP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3420999" y="2078824"/>
            <a:ext cx="4189185" cy="542849"/>
          </a:xfrm>
          <a:prstGeom prst="roundRect">
            <a:avLst>
              <a:gd name="adj" fmla="val 773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по технологиям: </a:t>
            </a:r>
            <a:r>
              <a:rPr lang="ru-RU" sz="32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99,4 %</a:t>
            </a:r>
            <a:r>
              <a:rPr lang="en-US" sz="32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(+2 %)</a:t>
            </a:r>
            <a:endParaRPr lang="ru-RU" sz="32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3410756" y="2752526"/>
            <a:ext cx="4197119" cy="586011"/>
          </a:xfrm>
          <a:prstGeom prst="roundRect">
            <a:avLst>
              <a:gd name="adj" fmla="val 7736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по охвату РЭС: </a:t>
            </a:r>
            <a:r>
              <a:rPr lang="ru-RU" sz="32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31,0 %</a:t>
            </a:r>
            <a:r>
              <a:rPr lang="en-US" sz="32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(+1 %)</a:t>
            </a:r>
            <a:endParaRPr lang="ru-RU" sz="3200" b="1" dirty="0" smtClean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173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5" y="181547"/>
            <a:ext cx="711370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Результаты работ по созданию системы </a:t>
            </a:r>
            <a:r>
              <a:rPr lang="ru-RU" sz="2000" b="1" cap="all" dirty="0" err="1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радиоконтроля</a:t>
            </a:r>
            <a:endParaRPr lang="ru-RU" sz="2000" b="1" cap="all" dirty="0" smtClean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в </a:t>
            </a:r>
            <a:r>
              <a:rPr lang="ru-RU" sz="2000" b="1" cap="all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Times New Roman"/>
              </a:rPr>
              <a:t>Крымском ФО 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8643955" y="4671342"/>
            <a:ext cx="226368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200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1689530" y="960014"/>
            <a:ext cx="4937373" cy="835861"/>
          </a:xfrm>
          <a:prstGeom prst="roundRect">
            <a:avLst>
              <a:gd name="adj" fmla="val 0"/>
            </a:avLst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  <a:p>
            <a:r>
              <a:rPr lang="ru-RU" sz="1600" dirty="0" smtClean="0">
                <a:solidFill>
                  <a:srgbClr val="00AEEF"/>
                </a:solidFill>
                <a:latin typeface="Arial Narrow"/>
                <a:cs typeface="Arial Narrow"/>
              </a:rPr>
              <a:t>развернуто: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мобильных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комплексов радиоконтроля – </a:t>
            </a:r>
            <a:r>
              <a:rPr lang="en-US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6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r>
              <a:rPr lang="ru-RU" sz="1600" dirty="0">
                <a:solidFill>
                  <a:srgbClr val="00AEEF"/>
                </a:solidFill>
                <a:latin typeface="Arial Narrow"/>
                <a:cs typeface="Arial Narrow"/>
              </a:rPr>
              <a:t>з</a:t>
            </a:r>
            <a:r>
              <a:rPr lang="ru-RU" sz="1600" dirty="0" smtClean="0">
                <a:solidFill>
                  <a:srgbClr val="00AEEF"/>
                </a:solidFill>
                <a:latin typeface="Arial Narrow"/>
                <a:cs typeface="Arial Narrow"/>
              </a:rPr>
              <a:t>акуплено: </a:t>
            </a:r>
            <a:r>
              <a:rPr lang="ru-RU" sz="1600" dirty="0" smtClean="0">
                <a:solidFill>
                  <a:srgbClr val="7F7F7F"/>
                </a:solidFill>
                <a:latin typeface="Arial Narrow"/>
                <a:cs typeface="Arial Narrow"/>
              </a:rPr>
              <a:t>стационарных </a:t>
            </a:r>
            <a:r>
              <a:rPr lang="ru-RU" sz="1600" dirty="0">
                <a:solidFill>
                  <a:srgbClr val="7F7F7F"/>
                </a:solidFill>
                <a:latin typeface="Arial Narrow"/>
                <a:cs typeface="Arial Narrow"/>
              </a:rPr>
              <a:t>комплексов радиоконтроля – 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17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95" y="1031544"/>
            <a:ext cx="13773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в 2014 году:</a:t>
            </a:r>
            <a:endParaRPr lang="ru-RU" sz="2000" b="1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209441" y="2045253"/>
            <a:ext cx="8601075" cy="1528826"/>
          </a:xfrm>
          <a:prstGeom prst="roundRect">
            <a:avLst>
              <a:gd name="adj" fmla="val 0"/>
            </a:avLst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  <a:p>
            <a:r>
              <a:rPr lang="ru-RU" sz="16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радиоконтрольных</a:t>
            </a:r>
            <a:r>
              <a:rPr lang="ru-RU" sz="1600" dirty="0" smtClean="0">
                <a:solidFill>
                  <a:srgbClr val="7F7F7F"/>
                </a:solidFill>
                <a:latin typeface="Arial Narrow"/>
                <a:cs typeface="Arial Narrow"/>
              </a:rPr>
              <a:t> пунктов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– </a:t>
            </a:r>
            <a:r>
              <a:rPr lang="en-US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6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srgbClr val="7F7F7F"/>
                </a:solidFill>
                <a:latin typeface="Arial Narrow"/>
                <a:cs typeface="Arial Narrow"/>
              </a:rPr>
              <a:t>мобильных комплексов </a:t>
            </a:r>
            <a:r>
              <a:rPr lang="ru-RU" sz="16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радиоконтроля</a:t>
            </a:r>
            <a:r>
              <a:rPr lang="ru-RU" sz="1600" dirty="0" smtClean="0">
                <a:solidFill>
                  <a:srgbClr val="7F7F7F"/>
                </a:solidFill>
                <a:latin typeface="Arial Narrow"/>
                <a:cs typeface="Arial Narrow"/>
              </a:rPr>
              <a:t> – 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17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srgbClr val="7F7F7F"/>
                </a:solidFill>
                <a:latin typeface="Arial Narrow"/>
                <a:cs typeface="Arial Narrow"/>
              </a:rPr>
              <a:t>комплексов тестирования (мониторинга) параметров услуг подвижной радиотелефонной связи </a:t>
            </a:r>
            <a:r>
              <a:rPr lang="ru-RU" sz="1600" dirty="0">
                <a:solidFill>
                  <a:srgbClr val="7F7F7F"/>
                </a:solidFill>
                <a:latin typeface="Arial Narrow"/>
                <a:cs typeface="Arial Narrow"/>
              </a:rPr>
              <a:t>–</a:t>
            </a:r>
            <a:r>
              <a:rPr lang="ru-RU" sz="2800" b="1" dirty="0" smtClean="0">
                <a:solidFill>
                  <a:srgbClr val="00AEEF"/>
                </a:solidFill>
                <a:latin typeface="Arial Narrow"/>
                <a:cs typeface="Arial Narrow"/>
              </a:rPr>
              <a:t> 2</a:t>
            </a:r>
            <a:endParaRPr lang="ru-RU" sz="2800" b="1" dirty="0">
              <a:solidFill>
                <a:srgbClr val="00AEEF"/>
              </a:solidFill>
              <a:latin typeface="Arial Narrow"/>
              <a:cs typeface="Arial Narrow"/>
            </a:endParaRPr>
          </a:p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  <a:p>
            <a:pPr algn="ctr"/>
            <a:endParaRPr lang="ru-RU" sz="1600" dirty="0">
              <a:solidFill>
                <a:srgbClr val="2C4B78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95" y="1944090"/>
            <a:ext cx="33733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cap="all" dirty="0" smtClean="0">
                <a:solidFill>
                  <a:srgbClr val="00AEEF"/>
                </a:solidFill>
                <a:latin typeface="Arial Narrow" panose="020B0606020202030204" pitchFamily="34" charset="0"/>
                <a:cs typeface="Times New Roman"/>
              </a:rPr>
              <a:t>к 2015 году запланировано:</a:t>
            </a:r>
            <a:endParaRPr lang="ru-RU" sz="2000" b="1" cap="all" dirty="0">
              <a:solidFill>
                <a:srgbClr val="00AEEF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83886" y="3485630"/>
            <a:ext cx="7772966" cy="865646"/>
          </a:xfrm>
          <a:prstGeom prst="roundRect">
            <a:avLst>
              <a:gd name="adj" fmla="val 7736"/>
            </a:avLst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00AEEF"/>
                </a:solidFill>
                <a:latin typeface="Swis721 Win95BT" pitchFamily="34" charset="0"/>
              </a:rPr>
              <a:t>развертывание стационарных комплексов радиоконтроля </a:t>
            </a:r>
            <a:r>
              <a:rPr lang="ru-RU" sz="1400" dirty="0">
                <a:solidFill>
                  <a:srgbClr val="00AEEF"/>
                </a:solidFill>
                <a:latin typeface="Swis721 Win95BT" pitchFamily="34" charset="0"/>
              </a:rPr>
              <a:t>РЭС свыше 30 </a:t>
            </a:r>
            <a:r>
              <a:rPr lang="ru-RU" sz="1400" dirty="0" smtClean="0">
                <a:solidFill>
                  <a:srgbClr val="00AEEF"/>
                </a:solidFill>
                <a:latin typeface="Swis721 Win95BT" pitchFamily="34" charset="0"/>
              </a:rPr>
              <a:t>МГц;</a:t>
            </a:r>
            <a:endParaRPr lang="ru-RU" sz="1400" dirty="0">
              <a:solidFill>
                <a:srgbClr val="00AEEF"/>
              </a:solidFill>
              <a:latin typeface="Swis721 Win95BT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rgbClr val="00AEEF"/>
                </a:solidFill>
                <a:latin typeface="Swis721 Win95BT" pitchFamily="34" charset="0"/>
              </a:rPr>
              <a:t>развертывание оборудования тестирования (мониторинга) параметров  услуг подвижной радиотелефонной связи.</a:t>
            </a:r>
          </a:p>
        </p:txBody>
      </p:sp>
      <p:pic>
        <p:nvPicPr>
          <p:cNvPr id="14" name="Изображение 13" descr="глава8_рис7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8" y="2210883"/>
            <a:ext cx="903438" cy="603516"/>
          </a:xfrm>
          <a:prstGeom prst="rect">
            <a:avLst/>
          </a:prstGeom>
        </p:spPr>
      </p:pic>
      <p:pic>
        <p:nvPicPr>
          <p:cNvPr id="15" name="Изображение 14" descr="глава8_рис7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0" y="2503232"/>
            <a:ext cx="868294" cy="580038"/>
          </a:xfrm>
          <a:prstGeom prst="rect">
            <a:avLst/>
          </a:prstGeom>
        </p:spPr>
      </p:pic>
      <p:pic>
        <p:nvPicPr>
          <p:cNvPr id="13" name="Изображение 14" descr="глава8_рис7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86" y="848334"/>
            <a:ext cx="868294" cy="580038"/>
          </a:xfrm>
          <a:prstGeom prst="rect">
            <a:avLst/>
          </a:prstGeom>
        </p:spPr>
      </p:pic>
      <p:pic>
        <p:nvPicPr>
          <p:cNvPr id="16" name="Изображение 13" descr="глава8_рис7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58" y="1213454"/>
            <a:ext cx="903438" cy="6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FBACE303A32642878D323A5D31B701" ma:contentTypeVersion="0" ma:contentTypeDescription="Создание документа." ma:contentTypeScope="" ma:versionID="3ce6017224a98867c29826ca9ea85c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BB6B09-3327-4157-BC42-FC17AAA71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0919B1-8013-4C68-9CAE-1702A028C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30DF65-7372-4D91-83B5-7F7E21687624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712</Words>
  <Application>Microsoft Office PowerPoint</Application>
  <PresentationFormat>Экран (16:9)</PresentationFormat>
  <Paragraphs>192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Swis721 Win95BT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EliteBook 1</cp:lastModifiedBy>
  <cp:revision>200</cp:revision>
  <cp:lastPrinted>2015-04-17T17:38:15Z</cp:lastPrinted>
  <dcterms:created xsi:type="dcterms:W3CDTF">2015-01-29T07:54:40Z</dcterms:created>
  <dcterms:modified xsi:type="dcterms:W3CDTF">2015-04-20T09:12:58Z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0x010100E0FBACE303A32642878D323A5D31B701</vt:lpwstr>
  </property>
</Properties>
</file>