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</p:sldMasterIdLst>
  <p:notesMasterIdLst>
    <p:notesMasterId r:id="rId27"/>
  </p:notesMasterIdLst>
  <p:sldIdLst>
    <p:sldId id="256" r:id="rId3"/>
    <p:sldId id="257" r:id="rId4"/>
    <p:sldId id="258" r:id="rId5"/>
    <p:sldId id="260" r:id="rId6"/>
    <p:sldId id="259" r:id="rId7"/>
    <p:sldId id="281" r:id="rId8"/>
    <p:sldId id="283" r:id="rId9"/>
    <p:sldId id="263" r:id="rId10"/>
    <p:sldId id="273" r:id="rId11"/>
    <p:sldId id="269" r:id="rId12"/>
    <p:sldId id="274" r:id="rId13"/>
    <p:sldId id="277" r:id="rId14"/>
    <p:sldId id="278" r:id="rId15"/>
    <p:sldId id="279" r:id="rId16"/>
    <p:sldId id="275" r:id="rId17"/>
    <p:sldId id="276" r:id="rId18"/>
    <p:sldId id="287" r:id="rId19"/>
    <p:sldId id="286" r:id="rId20"/>
    <p:sldId id="288" r:id="rId21"/>
    <p:sldId id="289" r:id="rId22"/>
    <p:sldId id="265" r:id="rId23"/>
    <p:sldId id="284" r:id="rId24"/>
    <p:sldId id="268" r:id="rId25"/>
    <p:sldId id="27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E64"/>
    <a:srgbClr val="1160FF"/>
    <a:srgbClr val="8E1DFF"/>
    <a:srgbClr val="D5AD53"/>
    <a:srgbClr val="D0A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90" d="100"/>
          <a:sy n="90" d="100"/>
        </p:scale>
        <p:origin x="-2244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880797101449307"/>
          <c:y val="5.175602414442583E-2"/>
          <c:w val="0.7119740813648292"/>
          <c:h val="0.65203346456692901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Выявлено нарушений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smtClean="0">
                        <a:solidFill>
                          <a:srgbClr val="C00000"/>
                        </a:solidFill>
                      </a:rPr>
                      <a:t>1</a:t>
                    </a:r>
                    <a:r>
                      <a:rPr lang="ru-RU" sz="1400" smtClean="0">
                        <a:solidFill>
                          <a:srgbClr val="C00000"/>
                        </a:solidFill>
                      </a:rPr>
                      <a:t>1%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z="1400" smtClean="0">
                        <a:solidFill>
                          <a:srgbClr val="C00000"/>
                        </a:solidFill>
                      </a:rPr>
                      <a:t>6,5%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z="1400" smtClean="0">
                        <a:solidFill>
                          <a:srgbClr val="C00000"/>
                        </a:solidFill>
                      </a:rPr>
                      <a:t>25%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z="1400" smtClean="0">
                        <a:solidFill>
                          <a:srgbClr val="C00000"/>
                        </a:solidFill>
                      </a:rPr>
                      <a:t>40%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ТВ</c:v>
                </c:pt>
                <c:pt idx="1">
                  <c:v>Радио</c:v>
                </c:pt>
                <c:pt idx="2">
                  <c:v>Печатные издания</c:v>
                </c:pt>
                <c:pt idx="3">
                  <c:v>Интернет СМИ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289</c:v>
                </c:pt>
                <c:pt idx="1">
                  <c:v>133</c:v>
                </c:pt>
                <c:pt idx="2">
                  <c:v>3014</c:v>
                </c:pt>
                <c:pt idx="3">
                  <c:v>988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2"/>
        <c:axId val="47938176"/>
        <c:axId val="47956352"/>
      </c:barChar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Проанализировано</c:v>
                </c:pt>
              </c:strCache>
            </c:strRef>
          </c:tx>
          <c:spPr>
            <a:solidFill>
              <a:srgbClr val="92D050">
                <a:alpha val="49000"/>
              </a:srgbClr>
            </a:solidFill>
          </c:spPr>
          <c:invertIfNegative val="0"/>
          <c:dLbls>
            <c:txPr>
              <a:bodyPr/>
              <a:lstStyle/>
              <a:p>
                <a:pPr>
                  <a:defRPr sz="10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ТВ</c:v>
                </c:pt>
                <c:pt idx="1">
                  <c:v>Радио</c:v>
                </c:pt>
                <c:pt idx="2">
                  <c:v>Печатные издания</c:v>
                </c:pt>
                <c:pt idx="3">
                  <c:v>Интернет СМИ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2820</c:v>
                </c:pt>
                <c:pt idx="1">
                  <c:v>2263</c:v>
                </c:pt>
                <c:pt idx="2">
                  <c:v>14150</c:v>
                </c:pt>
                <c:pt idx="3">
                  <c:v>3043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-2"/>
        <c:axId val="47959424"/>
        <c:axId val="47957888"/>
      </c:barChart>
      <c:catAx>
        <c:axId val="47938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ru-RU"/>
          </a:p>
        </c:txPr>
        <c:crossAx val="47956352"/>
        <c:crosses val="autoZero"/>
        <c:auto val="1"/>
        <c:lblAlgn val="ctr"/>
        <c:lblOffset val="100"/>
        <c:noMultiLvlLbl val="0"/>
      </c:catAx>
      <c:valAx>
        <c:axId val="47956352"/>
        <c:scaling>
          <c:orientation val="minMax"/>
          <c:max val="8500"/>
          <c:min val="0"/>
        </c:scaling>
        <c:delete val="0"/>
        <c:axPos val="l"/>
        <c:majorGridlines>
          <c:spPr>
            <a:ln>
              <a:solidFill>
                <a:schemeClr val="tx1">
                  <a:lumMod val="50000"/>
                  <a:alpha val="38000"/>
                </a:schemeClr>
              </a:solidFill>
            </a:ln>
          </c:spPr>
        </c:majorGridlines>
        <c:numFmt formatCode="General" sourceLinked="0"/>
        <c:majorTickMark val="none"/>
        <c:minorTickMark val="none"/>
        <c:tickLblPos val="none"/>
        <c:spPr>
          <a:ln>
            <a:noFill/>
          </a:ln>
        </c:spPr>
        <c:crossAx val="47938176"/>
        <c:crosses val="autoZero"/>
        <c:crossBetween val="between"/>
        <c:majorUnit val="1000"/>
        <c:minorUnit val="100"/>
      </c:valAx>
      <c:valAx>
        <c:axId val="4795788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47959424"/>
        <c:crosses val="max"/>
        <c:crossBetween val="between"/>
      </c:valAx>
      <c:catAx>
        <c:axId val="47959424"/>
        <c:scaling>
          <c:orientation val="minMax"/>
        </c:scaling>
        <c:delete val="1"/>
        <c:axPos val="b"/>
        <c:majorTickMark val="out"/>
        <c:minorTickMark val="none"/>
        <c:tickLblPos val="nextTo"/>
        <c:crossAx val="47957888"/>
        <c:crosses val="autoZero"/>
        <c:auto val="1"/>
        <c:lblAlgn val="ctr"/>
        <c:lblOffset val="100"/>
        <c:noMultiLvlLbl val="0"/>
      </c:catAx>
      <c:spPr>
        <a:noFill/>
        <a:ln>
          <a:noFill/>
        </a:ln>
      </c:spPr>
    </c:plotArea>
    <c:legend>
      <c:legendPos val="r"/>
      <c:layout>
        <c:manualLayout>
          <c:xMode val="edge"/>
          <c:yMode val="edge"/>
          <c:x val="9.2341018884497097E-2"/>
          <c:y val="0.8125290894512408"/>
          <c:w val="0.19980182257356199"/>
          <c:h val="0.10140745820906097"/>
        </c:manualLayout>
      </c:layout>
      <c:overlay val="0"/>
      <c:txPr>
        <a:bodyPr/>
        <a:lstStyle/>
        <a:p>
          <a:pPr>
            <a:defRPr sz="1200">
              <a:solidFill>
                <a:schemeClr val="bg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60E86-91CF-4EA2-B90C-D480CEDB8D38}" type="datetimeFigureOut">
              <a:rPr lang="ru-RU" smtClean="0"/>
              <a:pPr/>
              <a:t>17.10.2012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729E6A-B127-4C8F-8441-A2976906803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511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29E6A-B127-4C8F-8441-A2976906803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5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29E6A-B127-4C8F-8441-A2976906803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408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729E6A-B127-4C8F-8441-A29769068036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055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2F3EEE-3531-4D62-AE0F-1F7AD2F90BD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EC2F3EA-47B1-4A3B-A73B-B4366136C69E}" type="slidenum">
              <a:rPr lang="ru-RU">
                <a:solidFill>
                  <a:prstClr val="black"/>
                </a:solidFill>
              </a:rPr>
              <a:pPr>
                <a:defRPr/>
              </a:pPr>
              <a:t>18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BA6806-43DD-454A-AB1D-350BC9CCBF6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19D55B-BBDA-4838-AE64-05F59F71718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CCA24-9A5D-49C5-B4DE-5E4F92761A23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FB5EC-E40B-4CC2-9B9B-5A75B9E716DA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5C7B8-3C76-41AD-80B8-1634C63F92FD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3159125"/>
            <a:ext cx="457200" cy="1035050"/>
          </a:xfrm>
          <a:prstGeom prst="rect">
            <a:avLst/>
          </a:prstGeom>
          <a:noFill/>
        </p:spPr>
        <p:txBody>
          <a:bodyPr lIns="0" tIns="9144" rIns="0" bIns="9144" anchor="ctr">
            <a:spAutoFit/>
          </a:bodyPr>
          <a:lstStyle/>
          <a:p>
            <a:pPr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E1FFB-7024-48EB-87F4-781CE37CD48F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7F4B6-9248-4F08-8C6F-87B77353E61B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96758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FD3BC-CD5C-49F5-A1DC-6170F7837971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A92C1-F5A1-4244-88C1-8B942F32FB83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541025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7200" y="4075113"/>
            <a:ext cx="457200" cy="1014412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F75D-1B6E-44B2-B6A6-0A53DD9B084C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AE8FE-55A1-48AB-BF71-C5F452B30322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1002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BF897-EFB5-4E4F-9AD9-DB2F72C906CA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AFE56-1015-4AA6-8B1A-949F83E430C7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231949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57275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{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79963" y="520700"/>
            <a:ext cx="457200" cy="9223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{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2FCD7-EC48-4131-9D58-FF0DF0422790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A91F8-8E59-420A-9276-7383FCDE4E31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882387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1E988-D183-44AD-AFF0-853FDA9FBC25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992EB-3F18-443B-AF22-4C650DCF59F0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652610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0AAC7-C473-40C9-97E1-44500D938FCE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7E35F-8D4E-4B6B-ADF2-40FB99CB21DD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469274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29238" y="1774825"/>
            <a:ext cx="457200" cy="12303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8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{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BD9D4-6E39-4862-8F9A-ABB823F41CCF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02AD7-405E-48E6-AE10-71307D06F3D5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6447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9FB80-C3B5-438A-8FDE-88E8E055BD9F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35225" y="3332163"/>
            <a:ext cx="457200" cy="922337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6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{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829B0-092B-4C7A-9C23-A35E19AB13B7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0A0EE-F7E1-4F93-8C82-87D17AD29A6B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37094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9385F-03B1-40CF-A580-81F775513C42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650E8-4A43-4C77-9476-168AFEF3604B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402770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FC12F-6023-401D-AFC4-8CB568522635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F9F7A-D192-4492-A9B3-12A69E00E95E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49830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E0FD8-6B2E-49DB-BE8F-5F264E549516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2A6E5-D64E-4DD0-95B1-CE5AB88F17C8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E25C1-56DC-404C-91DC-280DFE4B8CB1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4A5C6-2D82-4780-9286-A25FA5B25223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23C8C-C6D4-4243-AEBC-C70888D5E408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EF6B2-93EB-4EE9-8C5A-02AE7D865102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58C0F-51B2-49A4-9E31-4FAFCA3C57AA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chemeClr val="accent4">
                <a:lumMod val="40000"/>
                <a:lumOff val="60000"/>
              </a:schemeClr>
            </a:gs>
            <a:gs pos="100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5C52C3F-174B-4495-A8AC-79A1F8A2291D}" type="datetime1">
              <a:rPr lang="ru-RU" smtClean="0"/>
              <a:pPr/>
              <a:t>17.10.2012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2000">
              <a:schemeClr val="accent4">
                <a:lumMod val="40000"/>
                <a:lumOff val="60000"/>
              </a:schemeClr>
            </a:gs>
            <a:gs pos="100000">
              <a:schemeClr val="bg1">
                <a:tint val="100000"/>
                <a:shade val="90000"/>
                <a:alpha val="100000"/>
              </a:schemeClr>
            </a:gs>
            <a:gs pos="100000">
              <a:schemeClr val="bg1">
                <a:tint val="100000"/>
                <a:shade val="80000"/>
                <a:alpha val="1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875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0"/>
            <a:ext cx="6096000" cy="365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alpha val="6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FE9DE6B2-1E9F-47AD-96D3-B644CF332789}" type="datetime1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17.10.2012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325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alpha val="6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325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alpha val="60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24D5CF79-708E-4321-857B-05F3751578C5}" type="slidenum">
              <a:rPr lang="ru-RU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7258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Palatino Linotype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39763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4650" indent="-255588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869996" y="1700808"/>
            <a:ext cx="626469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Первые итоги реализации 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Федерального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Закона от 29.12.2010 года № 436-ФЗ </a:t>
            </a:r>
            <a:b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защите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детей от информации, причиняющей вред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их здоровью и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развитию». 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Практика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применения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результаты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контрольно-надзорной деятельности.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869996" y="4827448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Заместитель руководителя Роскомнадзора М.Ю. Ксензов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710665" y="1772816"/>
            <a:ext cx="16444" cy="2016224"/>
          </a:xfrm>
          <a:prstGeom prst="line">
            <a:avLst/>
          </a:prstGeom>
          <a:ln w="3810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0232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836" y="568926"/>
            <a:ext cx="7543800" cy="914400"/>
          </a:xfrm>
        </p:spPr>
        <p:txBody>
          <a:bodyPr>
            <a:normAutofit/>
          </a:bodyPr>
          <a:lstStyle/>
          <a:p>
            <a:pPr algn="l"/>
            <a:r>
              <a:rPr lang="ru-RU" sz="1800" b="1" dirty="0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Особенности при осуществлении радиовещания</a:t>
            </a:r>
            <a:endParaRPr lang="ru-RU" sz="1800" b="1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11560" y="2492896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6+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11560" y="4653136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18+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11560" y="3140968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12+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11560" y="4005064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16+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6832" y="2564904"/>
            <a:ext cx="2495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«старше шести лет»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6832" y="3212976"/>
            <a:ext cx="2495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«старше двенадцати лет»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91680" y="4077072"/>
            <a:ext cx="30243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«старше шестнадцати лет»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91680" y="4725144"/>
            <a:ext cx="30243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«запрещено для детей»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30895" y="1732300"/>
            <a:ext cx="790511" cy="616580"/>
          </a:xfrm>
          <a:prstGeom prst="ellipse">
            <a:avLst/>
          </a:prstGeom>
          <a:blipFill rotWithShape="1">
            <a:blip r:embed="rId2" cstate="print"/>
            <a:stretch>
              <a:fillRect/>
            </a:stretch>
          </a:blipFill>
          <a:ln>
            <a:noFill/>
          </a:ln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TextBox 14"/>
          <p:cNvSpPr txBox="1"/>
          <p:nvPr/>
        </p:nvSpPr>
        <p:spPr>
          <a:xfrm>
            <a:off x="1403648" y="1844824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Звуковое текстовое предупреждение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292080" y="2492896"/>
            <a:ext cx="0" cy="2736304"/>
          </a:xfrm>
          <a:prstGeom prst="line">
            <a:avLst/>
          </a:prstGeom>
          <a:ln w="63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51520" y="3861048"/>
            <a:ext cx="8640960" cy="0"/>
          </a:xfrm>
          <a:prstGeom prst="line">
            <a:avLst/>
          </a:prstGeom>
          <a:ln w="63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290977" y="2780928"/>
            <a:ext cx="3601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 реже 4-х раз в сутки вместе с выходными данными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290977" y="4242574"/>
            <a:ext cx="36229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реже 4-х раз в сутки вместе с выходными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данными</a:t>
            </a:r>
          </a:p>
          <a:p>
            <a:pPr marL="285750" indent="-285750"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начале трансляции радиопередачи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20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26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43900" y="6143644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10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5301208"/>
            <a:ext cx="820891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маркируются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/>
                <a:cs typeface="Times New Roman"/>
              </a:rPr>
              <a:t>радиопрограммы, радиопередачи, транслируемые в эфире без предварительной записи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информационная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продукция, имеющая значительную историческую, художественную или иную культурную ценность для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общества</a:t>
            </a:r>
            <a:r>
              <a:rPr lang="ru-RU" sz="1600" dirty="0" smtClean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endParaRPr lang="ru-RU" sz="16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775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8443" y="1089610"/>
            <a:ext cx="82019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Временные ограничения при распространении информационной продукции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осредством телевизионного и радиовещания вещания</a:t>
            </a:r>
            <a:endParaRPr lang="ru-RU" dirty="0"/>
          </a:p>
        </p:txBody>
      </p:sp>
      <p:sp>
        <p:nvSpPr>
          <p:cNvPr id="7" name="Rectangle 15"/>
          <p:cNvSpPr txBox="1">
            <a:spLocks noChangeArrowheads="1"/>
          </p:cNvSpPr>
          <p:nvPr/>
        </p:nvSpPr>
        <p:spPr bwMode="auto">
          <a:xfrm rot="5400000">
            <a:off x="8568077" y="6323555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00" y="6165304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11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2132856"/>
            <a:ext cx="8230343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Clr>
                <a:srgbClr val="FFC000"/>
              </a:buClr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7.00 до 21.00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подлежит распространению информационная продукция, содержащая обусловленные жанром или сюжетом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отдельные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бранные слова и (или) выражения, не относящиеся к нецензурной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брани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эксплуатирующие интереса к сексу и не носящие оскорбительного характера изображение или описание половых отношений между мужчиной и женщиной, за исключением изображения или описания действий сексуального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характера</a:t>
            </a:r>
          </a:p>
          <a:p>
            <a:pPr>
              <a:spcAft>
                <a:spcPts val="600"/>
              </a:spcAft>
              <a:buClr>
                <a:srgbClr val="FFC000"/>
              </a:buClr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Clr>
                <a:srgbClr val="FFC000"/>
              </a:buClr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4.00 до 23.00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подлежит распространению информационная продукция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побуждающая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детей к совершению действий, представляющих угрозу их жизни и (или)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здоровью 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способная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вызвать у детей желание употребить наркотические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средства,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табачные изделия,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алкогольную продукцию и пр.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обосновывающая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оправдывающая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допустимость насилия 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жестокости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отрицающая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семейные ценности и формирующая неуважение к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родителям 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оправдывающая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противоправное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поведение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00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3401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Особенности в печатных СМИ</a:t>
            </a:r>
            <a:endParaRPr lang="ru-RU" dirty="0"/>
          </a:p>
        </p:txBody>
      </p:sp>
      <p:sp>
        <p:nvSpPr>
          <p:cNvPr id="7" name="Rectangle 15"/>
          <p:cNvSpPr txBox="1">
            <a:spLocks noChangeArrowheads="1"/>
          </p:cNvSpPr>
          <p:nvPr/>
        </p:nvSpPr>
        <p:spPr bwMode="auto">
          <a:xfrm rot="5400000">
            <a:off x="8568077" y="6323555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00" y="6165304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12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7" y="1700808"/>
            <a:ext cx="4320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Знак информационной продукции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004048" y="1556792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0+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380312" y="1556792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16+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588224" y="1556792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12+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172400" y="1562894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18+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7" y="2420888"/>
            <a:ext cx="823034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обложке или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первой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странице и упаковке (для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самой старшей возрастной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категории)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размеру должен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быть не менее размера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логотипа издания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или шрифтов, используемых на полосе, при этом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шрифт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начертанию и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цвету должен отличаться от основного шрифта и цветных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подложек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выходных данных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Не маркируются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общественно-политические СМИ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производственно-практические СМИ</a:t>
            </a:r>
          </a:p>
        </p:txBody>
      </p:sp>
      <p:sp>
        <p:nvSpPr>
          <p:cNvPr id="14" name="Овал 13"/>
          <p:cNvSpPr/>
          <p:nvPr/>
        </p:nvSpPr>
        <p:spPr>
          <a:xfrm>
            <a:off x="5796136" y="1556792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6+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73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3292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Особенности в сетевых СМИ</a:t>
            </a:r>
            <a:endParaRPr lang="ru-RU" dirty="0"/>
          </a:p>
        </p:txBody>
      </p:sp>
      <p:sp>
        <p:nvSpPr>
          <p:cNvPr id="7" name="Rectangle 15"/>
          <p:cNvSpPr txBox="1">
            <a:spLocks noChangeArrowheads="1"/>
          </p:cNvSpPr>
          <p:nvPr/>
        </p:nvSpPr>
        <p:spPr bwMode="auto">
          <a:xfrm rot="5400000">
            <a:off x="8568077" y="6323555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00" y="6193110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13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575" y="1700808"/>
            <a:ext cx="4320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Знак информационной продукции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004048" y="1556792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0+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380312" y="1556792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16+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588224" y="1556792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12+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172400" y="1562894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18+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7" y="2420888"/>
            <a:ext cx="8230343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главной странице в верхней части (для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самой старшей возрастной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категории)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размеру должен быть не меньше 75% от заголовка второго уровня или не меньше размеров шрифта основного текста с применением полужирного начертания, или не меньше 20% от основной информационной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колонки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цвету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должен соответствовать или быть контрастным цвету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заголовка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выходных данных 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Не маркируются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овостная лента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комментарии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(или)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сообщения читателей</a:t>
            </a:r>
          </a:p>
          <a:p>
            <a:pPr>
              <a:spcAft>
                <a:spcPts val="600"/>
              </a:spcAft>
              <a:buClr>
                <a:srgbClr val="FFC000"/>
              </a:buClr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Clr>
                <a:srgbClr val="FFC000"/>
              </a:buClr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Маркируются </a:t>
            </a: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добровольном порядке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Интернет-сайты (не зарегистрированные в качестве СМИ)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5796136" y="1556792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6+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847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8561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Особенности распространения информационной продукции информационных агентств и электронных периодических изданий на электронных носителях</a:t>
            </a:r>
            <a:endParaRPr lang="ru-RU" dirty="0"/>
          </a:p>
        </p:txBody>
      </p:sp>
      <p:sp>
        <p:nvSpPr>
          <p:cNvPr id="7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00" y="6093296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14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261190"/>
            <a:ext cx="457574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Информационные агентства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Знак информационной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продукции (при распространении в сети Интернет)  размещается: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главной странице в верхней части (для самой старшей возрастной категории)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размеру должен быть не меньше 75% от заголовка второго уровня или не меньше размеров шрифта основного текста с применением полужирного начертания, или не меньше 20% от основной информационной колонки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цвету - должен соответствовать или быть контрастным цвету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заголовка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выходных данных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6917" y="2276872"/>
            <a:ext cx="40075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Электронные периодические издания</a:t>
            </a:r>
          </a:p>
          <a:p>
            <a:pPr>
              <a:spcAft>
                <a:spcPts val="60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Знак информационной продукции  размещается: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обложке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(для самой старшей возрастной категории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первой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полосе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размеру должен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быть не менее размера логотипа издания или шрифтов, используемых на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полосе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 цвету и начертанию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должен отличаться от основного шрифта и цветных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подложек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выходных данных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860032" y="2348880"/>
            <a:ext cx="0" cy="3667477"/>
          </a:xfrm>
          <a:prstGeom prst="line">
            <a:avLst/>
          </a:prstGeom>
          <a:ln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336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81955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Особенности распространения информационной продукции при кинопоказе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(зрелищных мероприятиях)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00" y="6093296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15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307" y="2261190"/>
            <a:ext cx="421570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Кинопоказ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Знак информационной продукции  (не менее 5% площади) размещается: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афишах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билетах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началом демонстрации фильма на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центре экрана (10 секунд)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36811" y="2276872"/>
            <a:ext cx="38771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1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Зрелищные мероприятия</a:t>
            </a: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Знак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информационной продукции  (не менее 5% площади)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размещается:</a:t>
            </a:r>
          </a:p>
          <a:p>
            <a:pPr marL="285750" indent="-285750"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афишах и иных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объявлениях</a:t>
            </a:r>
          </a:p>
          <a:p>
            <a:pPr marL="285750" indent="-285750"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билетах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788024" y="2348880"/>
            <a:ext cx="0" cy="1882080"/>
          </a:xfrm>
          <a:prstGeom prst="line">
            <a:avLst/>
          </a:prstGeom>
          <a:ln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75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4868384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Особенности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распространения рекламы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Rectangle 15"/>
          <p:cNvSpPr txBox="1">
            <a:spLocks noChangeArrowheads="1"/>
          </p:cNvSpPr>
          <p:nvPr/>
        </p:nvSpPr>
        <p:spPr bwMode="auto">
          <a:xfrm rot="5400000">
            <a:off x="8568077" y="6323555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00392" y="6193110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16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2726" y="1735941"/>
            <a:ext cx="8002896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  <a:buClr>
                <a:srgbClr val="FFC000"/>
              </a:buClr>
            </a:pP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допускается размещение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рекламы в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учебниках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учебных пособиях 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учебной литературе для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обучения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детей по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основным образовательным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программам 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школьных дневниках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школьных тетрадях</a:t>
            </a:r>
          </a:p>
          <a:p>
            <a:pPr>
              <a:spcAft>
                <a:spcPts val="600"/>
              </a:spcAft>
              <a:buClr>
                <a:srgbClr val="FFC000"/>
              </a:buClr>
            </a:pP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Clr>
                <a:srgbClr val="FFC000"/>
              </a:buClr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Запрещается показ </a:t>
            </a: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рекламе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несовершеннолетних в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опасных ситуациях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ситуациях, побуждающих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совершению действий, представляющих угрозу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Clr>
                <a:srgbClr val="FFC000"/>
              </a:buClr>
            </a:pPr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жизни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(или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здоровью, в том числе к причинению вреда своему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здоровью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Clr>
                <a:srgbClr val="FFC000"/>
              </a:buClr>
            </a:pP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допускается размещение рекламы информационной продукции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указания возрастной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категории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37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defRPr/>
            </a:pPr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-11113"/>
            <a:ext cx="1027112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2075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5"/>
          <p:cNvSpPr txBox="1">
            <a:spLocks noChangeArrowheads="1"/>
          </p:cNvSpPr>
          <p:nvPr/>
        </p:nvSpPr>
        <p:spPr>
          <a:xfrm>
            <a:off x="8244408" y="6238898"/>
            <a:ext cx="771271" cy="476250"/>
          </a:xfrm>
          <a:prstGeom prst="rect">
            <a:avLst/>
          </a:prstGeom>
          <a:noFill/>
          <a:ln/>
          <a:extLst/>
        </p:spPr>
        <p:txBody>
          <a:bodyPr anchor="ctr"/>
          <a:lstStyle>
            <a:defPPr>
              <a:defRPr lang="ru-RU"/>
            </a:defPPr>
            <a:lvl1pPr marL="0" algn="r" defTabSz="914400" rtl="0" eaLnBrk="0" latinLnBrk="0" hangingPunct="0">
              <a:defRPr sz="1100" kern="1200" baseline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CBF06F9D-55F4-451E-BE3D-D144ECD7FCCB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" name="Rectangle 15"/>
          <p:cNvSpPr txBox="1">
            <a:spLocks noChangeArrowheads="1"/>
          </p:cNvSpPr>
          <p:nvPr/>
        </p:nvSpPr>
        <p:spPr bwMode="auto">
          <a:xfrm rot="5400000">
            <a:off x="8633840" y="6300526"/>
            <a:ext cx="691669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anchor="b"/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4344" name="TextBox 7"/>
          <p:cNvSpPr txBox="1">
            <a:spLocks noChangeArrowheads="1"/>
          </p:cNvSpPr>
          <p:nvPr/>
        </p:nvSpPr>
        <p:spPr bwMode="auto">
          <a:xfrm>
            <a:off x="214313" y="2500313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ru-RU" dirty="0" smtClean="0">
                <a:solidFill>
                  <a:srgbClr val="FFC000"/>
                </a:solidFill>
              </a:rPr>
              <a:t>Вопрос № 1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4345" name="TextBox 12"/>
          <p:cNvSpPr txBox="1">
            <a:spLocks noChangeArrowheads="1"/>
          </p:cNvSpPr>
          <p:nvPr/>
        </p:nvSpPr>
        <p:spPr bwMode="auto">
          <a:xfrm>
            <a:off x="214313" y="3059113"/>
            <a:ext cx="41433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Следует ли указывать возрастную категорию в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имиджевой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подарочная, сувенирная продукция) 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рекламе СМИ?</a:t>
            </a:r>
          </a:p>
        </p:txBody>
      </p:sp>
      <p:sp>
        <p:nvSpPr>
          <p:cNvPr id="14346" name="TextBox 13"/>
          <p:cNvSpPr txBox="1">
            <a:spLocks noChangeArrowheads="1"/>
          </p:cNvSpPr>
          <p:nvPr/>
        </p:nvSpPr>
        <p:spPr bwMode="auto">
          <a:xfrm>
            <a:off x="4786313" y="2500313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ru-RU">
                <a:solidFill>
                  <a:srgbClr val="FFC000"/>
                </a:solidFill>
              </a:rPr>
              <a:t>Ответ</a:t>
            </a:r>
          </a:p>
        </p:txBody>
      </p:sp>
      <p:sp>
        <p:nvSpPr>
          <p:cNvPr id="14347" name="TextBox 14"/>
          <p:cNvSpPr txBox="1">
            <a:spLocks noChangeArrowheads="1"/>
          </p:cNvSpPr>
          <p:nvPr/>
        </p:nvSpPr>
        <p:spPr bwMode="auto">
          <a:xfrm>
            <a:off x="4786313" y="3059113"/>
            <a:ext cx="4143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eaLnBrk="1" hangingPunct="1"/>
            <a:r>
              <a:rPr lang="ru-RU" sz="1600" dirty="0">
                <a:solidFill>
                  <a:schemeClr val="bg1"/>
                </a:solidFill>
              </a:rPr>
              <a:t>В </a:t>
            </a:r>
            <a:r>
              <a:rPr lang="ru-RU" sz="1600" dirty="0" err="1">
                <a:solidFill>
                  <a:schemeClr val="bg1"/>
                </a:solidFill>
              </a:rPr>
              <a:t>имиджевой</a:t>
            </a:r>
            <a:r>
              <a:rPr lang="ru-RU" sz="1600" dirty="0">
                <a:solidFill>
                  <a:schemeClr val="bg1"/>
                </a:solidFill>
              </a:rPr>
              <a:t> рекламе телеканала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  <a:r>
              <a:rPr lang="ru-RU" sz="1600" dirty="0">
                <a:solidFill>
                  <a:schemeClr val="bg1"/>
                </a:solidFill>
              </a:rPr>
              <a:t>и радиоканала </a:t>
            </a:r>
            <a:r>
              <a:rPr lang="ru-RU" sz="1600" b="1" dirty="0">
                <a:solidFill>
                  <a:schemeClr val="bg1"/>
                </a:solidFill>
              </a:rPr>
              <a:t>возрастная категория не должна указываться.</a:t>
            </a:r>
            <a:endParaRPr lang="ru-RU" sz="1600" b="1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3751263" y="3321050"/>
            <a:ext cx="1643062" cy="1588"/>
          </a:xfrm>
          <a:prstGeom prst="line">
            <a:avLst/>
          </a:prstGeom>
          <a:ln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5900" y="2977929"/>
            <a:ext cx="8715375" cy="1587"/>
          </a:xfrm>
          <a:prstGeom prst="line">
            <a:avLst/>
          </a:prstGeom>
          <a:ln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7544" y="1089610"/>
            <a:ext cx="68484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вопросы применения </a:t>
            </a:r>
          </a:p>
          <a:p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Федерального закона от 13.03.2006 № 38-ФЗ «О рекламе»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40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defRPr/>
            </a:pPr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-11113"/>
            <a:ext cx="1027112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2075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5"/>
          <p:cNvSpPr txBox="1">
            <a:spLocks noChangeArrowheads="1"/>
          </p:cNvSpPr>
          <p:nvPr/>
        </p:nvSpPr>
        <p:spPr>
          <a:xfrm>
            <a:off x="8172400" y="6238898"/>
            <a:ext cx="843279" cy="476250"/>
          </a:xfrm>
          <a:prstGeom prst="rect">
            <a:avLst/>
          </a:prstGeom>
          <a:noFill/>
          <a:ln/>
          <a:extLst/>
        </p:spPr>
        <p:txBody>
          <a:bodyPr anchor="ctr"/>
          <a:lstStyle>
            <a:defPPr>
              <a:defRPr lang="ru-RU"/>
            </a:defPPr>
            <a:lvl1pPr marL="0" algn="r" defTabSz="914400" rtl="0" eaLnBrk="0" latinLnBrk="0" hangingPunct="0">
              <a:defRPr sz="1100" kern="1200" baseline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fld id="{378EEFA6-4CDB-40F1-9170-2F67D422AB7A}" type="slidenum">
              <a:rPr lang="ru-RU" sz="4000" smtClean="0">
                <a:ln w="18415" cmpd="sng">
                  <a:solidFill>
                    <a:prstClr val="black">
                      <a:lumMod val="65000"/>
                    </a:prstClr>
                  </a:solidFill>
                  <a:prstDash val="solid"/>
                </a:ln>
                <a:solidFill>
                  <a:prstClr val="black">
                    <a:lumMod val="65000"/>
                  </a:prst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pPr eaLnBrk="1" hangingPunct="1">
                <a:defRPr/>
              </a:pPr>
              <a:t>18</a:t>
            </a:fld>
            <a:endParaRPr lang="ru-RU" sz="4000" dirty="0" smtClean="0">
              <a:ln w="18415" cmpd="sng">
                <a:solidFill>
                  <a:prstClr val="black">
                    <a:lumMod val="65000"/>
                  </a:prstClr>
                </a:solidFill>
                <a:prstDash val="solid"/>
              </a:ln>
              <a:solidFill>
                <a:prstClr val="black">
                  <a:lumMod val="65000"/>
                </a:prst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" name="Rectangle 15"/>
          <p:cNvSpPr txBox="1">
            <a:spLocks noChangeArrowheads="1"/>
          </p:cNvSpPr>
          <p:nvPr/>
        </p:nvSpPr>
        <p:spPr bwMode="auto">
          <a:xfrm rot="5400000">
            <a:off x="8633840" y="6300526"/>
            <a:ext cx="691669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anchor="b"/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prstClr val="black">
                    <a:lumMod val="65000"/>
                  </a:prst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prstClr val="black">
                    <a:lumMod val="65000"/>
                  </a:prstClr>
                </a:solidFill>
                <a:prstDash val="solid"/>
              </a:ln>
              <a:solidFill>
                <a:prstClr val="black">
                  <a:lumMod val="65000"/>
                </a:prst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5367" name="Объект 2"/>
          <p:cNvSpPr txBox="1">
            <a:spLocks/>
          </p:cNvSpPr>
          <p:nvPr/>
        </p:nvSpPr>
        <p:spPr bwMode="auto">
          <a:xfrm>
            <a:off x="539750" y="1858963"/>
            <a:ext cx="8147050" cy="459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SzPct val="60000"/>
            </a:pPr>
            <a:endParaRPr lang="ru-RU" sz="1400" u="sng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8" name="TextBox 7"/>
          <p:cNvSpPr txBox="1">
            <a:spLocks noChangeArrowheads="1"/>
          </p:cNvSpPr>
          <p:nvPr/>
        </p:nvSpPr>
        <p:spPr bwMode="auto">
          <a:xfrm>
            <a:off x="214313" y="1947863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FFC000"/>
                </a:solidFill>
              </a:rPr>
              <a:t>Вопрос № 2</a:t>
            </a:r>
          </a:p>
        </p:txBody>
      </p:sp>
      <p:sp>
        <p:nvSpPr>
          <p:cNvPr id="15369" name="TextBox 12"/>
          <p:cNvSpPr txBox="1">
            <a:spLocks noChangeArrowheads="1"/>
          </p:cNvSpPr>
          <p:nvPr/>
        </p:nvSpPr>
        <p:spPr bwMode="auto">
          <a:xfrm>
            <a:off x="214313" y="2506663"/>
            <a:ext cx="4143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SzPct val="60000"/>
            </a:pPr>
            <a:r>
              <a:rPr lang="ru-RU" sz="16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Следует ли при указании в рекламе адреса интернет-ресурса (сетевого издания) указывать возрастную категорию?</a:t>
            </a:r>
          </a:p>
        </p:txBody>
      </p:sp>
      <p:sp>
        <p:nvSpPr>
          <p:cNvPr id="15370" name="TextBox 13"/>
          <p:cNvSpPr txBox="1">
            <a:spLocks noChangeArrowheads="1"/>
          </p:cNvSpPr>
          <p:nvPr/>
        </p:nvSpPr>
        <p:spPr bwMode="auto">
          <a:xfrm>
            <a:off x="4786313" y="1947863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srgbClr val="FFC000"/>
                </a:solidFill>
              </a:rPr>
              <a:t>Ответ</a:t>
            </a:r>
          </a:p>
        </p:txBody>
      </p:sp>
      <p:sp>
        <p:nvSpPr>
          <p:cNvPr id="15371" name="TextBox 14"/>
          <p:cNvSpPr txBox="1">
            <a:spLocks noChangeArrowheads="1"/>
          </p:cNvSpPr>
          <p:nvPr/>
        </p:nvSpPr>
        <p:spPr bwMode="auto">
          <a:xfrm>
            <a:off x="4786313" y="2506663"/>
            <a:ext cx="414337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just" eaLnBrk="1" fontAlgn="base" hangingPunct="1">
              <a:spcBef>
                <a:spcPct val="20000"/>
              </a:spcBef>
              <a:spcAft>
                <a:spcPct val="0"/>
              </a:spcAft>
              <a:buSzPct val="60000"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случаях, если адрес </a:t>
            </a:r>
            <a:r>
              <a:rPr lang="ru-RU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интернет-ресурса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(сетевого издания)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является объектом рекламирования (как это определено п. 2 ст. 3 ФЗ «О рекламе»),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возрастная категория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такого </a:t>
            </a:r>
            <a:r>
              <a:rPr lang="ru-RU" sz="16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интернет-ресурса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в рекламе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не должна указываться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в том числе, когда на указанном ресурсе осуществляются дистанционные продажи и/или размещены условия стимулирующего мероприятия.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2929731" y="3590132"/>
            <a:ext cx="3286125" cy="1588"/>
          </a:xfrm>
          <a:prstGeom prst="line">
            <a:avLst/>
          </a:prstGeom>
          <a:ln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4313" y="2446338"/>
            <a:ext cx="8715375" cy="1587"/>
          </a:xfrm>
          <a:prstGeom prst="line">
            <a:avLst/>
          </a:prstGeom>
          <a:ln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7544" y="1089610"/>
            <a:ext cx="68339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вопросы применения </a:t>
            </a:r>
          </a:p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Федерального закона от 13.03.2006 № 38-ФЗ «О рекламе</a:t>
            </a:r>
            <a:r>
              <a:rPr lang="ru-RU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43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defRPr/>
            </a:pPr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-11113"/>
            <a:ext cx="1027112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2075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5"/>
          <p:cNvSpPr txBox="1">
            <a:spLocks noChangeArrowheads="1"/>
          </p:cNvSpPr>
          <p:nvPr/>
        </p:nvSpPr>
        <p:spPr>
          <a:xfrm>
            <a:off x="8172400" y="6238898"/>
            <a:ext cx="843279" cy="476250"/>
          </a:xfrm>
          <a:prstGeom prst="rect">
            <a:avLst/>
          </a:prstGeom>
          <a:noFill/>
          <a:ln/>
          <a:extLst/>
        </p:spPr>
        <p:txBody>
          <a:bodyPr anchor="ctr"/>
          <a:lstStyle>
            <a:defPPr>
              <a:defRPr lang="ru-RU"/>
            </a:defPPr>
            <a:lvl1pPr marL="0" algn="r" defTabSz="914400" rtl="0" eaLnBrk="0" latinLnBrk="0" hangingPunct="0">
              <a:defRPr sz="1100" kern="1200" baseline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C18C0FA4-9C06-4396-973A-27276F968EE3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" name="Rectangle 15"/>
          <p:cNvSpPr txBox="1">
            <a:spLocks noChangeArrowheads="1"/>
          </p:cNvSpPr>
          <p:nvPr/>
        </p:nvSpPr>
        <p:spPr bwMode="auto">
          <a:xfrm rot="5400000">
            <a:off x="8633840" y="6300526"/>
            <a:ext cx="691669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anchor="b"/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6391" name="Объект 2"/>
          <p:cNvSpPr txBox="1">
            <a:spLocks/>
          </p:cNvSpPr>
          <p:nvPr/>
        </p:nvSpPr>
        <p:spPr bwMode="auto">
          <a:xfrm>
            <a:off x="607199" y="1823776"/>
            <a:ext cx="8147050" cy="459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SzPct val="60000"/>
            </a:pPr>
            <a:endParaRPr lang="ru-RU" sz="1400" u="sng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2" name="TextBox 7"/>
          <p:cNvSpPr txBox="1">
            <a:spLocks noChangeArrowheads="1"/>
          </p:cNvSpPr>
          <p:nvPr/>
        </p:nvSpPr>
        <p:spPr bwMode="auto">
          <a:xfrm>
            <a:off x="214313" y="1947863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ru-RU" dirty="0" smtClean="0">
                <a:solidFill>
                  <a:srgbClr val="FFC000"/>
                </a:solidFill>
              </a:rPr>
              <a:t>Вопрос № 3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6393" name="TextBox 12"/>
          <p:cNvSpPr txBox="1">
            <a:spLocks noChangeArrowheads="1"/>
          </p:cNvSpPr>
          <p:nvPr/>
        </p:nvSpPr>
        <p:spPr bwMode="auto">
          <a:xfrm>
            <a:off x="214313" y="2506663"/>
            <a:ext cx="41433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SzPct val="60000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Какая возрастная категория должна быть указана в рекламе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мобильного контента?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TextBox 13"/>
          <p:cNvSpPr txBox="1">
            <a:spLocks noChangeArrowheads="1"/>
          </p:cNvSpPr>
          <p:nvPr/>
        </p:nvSpPr>
        <p:spPr bwMode="auto">
          <a:xfrm>
            <a:off x="4786313" y="1947863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ru-RU">
                <a:solidFill>
                  <a:srgbClr val="FFC000"/>
                </a:solidFill>
              </a:rPr>
              <a:t>Ответ</a:t>
            </a:r>
          </a:p>
        </p:txBody>
      </p:sp>
      <p:sp>
        <p:nvSpPr>
          <p:cNvPr id="16395" name="TextBox 14"/>
          <p:cNvSpPr txBox="1">
            <a:spLocks noChangeArrowheads="1"/>
          </p:cNvSpPr>
          <p:nvPr/>
        </p:nvSpPr>
        <p:spPr bwMode="auto">
          <a:xfrm>
            <a:off x="4786313" y="2506663"/>
            <a:ext cx="41433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SzPct val="60000"/>
            </a:pPr>
            <a:r>
              <a:rPr lang="ru-RU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учетом того, что мобильный контент может быть доступен посредством использования технологий </a:t>
            </a:r>
            <a:r>
              <a:rPr lang="en-US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Bluetooth, Wi-Fi, </a:t>
            </a:r>
            <a:r>
              <a:rPr lang="ru-RU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рекламе мобильного контента должна быть указана </a:t>
            </a:r>
            <a:r>
              <a:rPr lang="ru-RU" sz="1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возрастная категория, присвоенная  именно рекламируемому контенту.</a:t>
            </a:r>
            <a:endParaRPr lang="ru-RU" sz="16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3367881" y="3151982"/>
            <a:ext cx="2409825" cy="1588"/>
          </a:xfrm>
          <a:prstGeom prst="line">
            <a:avLst/>
          </a:prstGeom>
          <a:ln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4313" y="2446338"/>
            <a:ext cx="8715375" cy="1587"/>
          </a:xfrm>
          <a:prstGeom prst="line">
            <a:avLst/>
          </a:prstGeom>
          <a:ln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7544" y="1089610"/>
            <a:ext cx="6833987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вопросы применения </a:t>
            </a:r>
          </a:p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Федерального закона от 13.03.2006 № 38-ФЗ «О рекламе»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79591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5"/>
          <p:cNvSpPr txBox="1">
            <a:spLocks noChangeArrowheads="1"/>
          </p:cNvSpPr>
          <p:nvPr/>
        </p:nvSpPr>
        <p:spPr>
          <a:xfrm>
            <a:off x="8532440" y="6237312"/>
            <a:ext cx="483239" cy="4762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0" latinLnBrk="0" hangingPunct="0">
              <a:defRPr sz="1100" kern="1200" baseline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pPr eaLnBrk="1" hangingPunct="1"/>
              <a:t>2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" name="Rectangle 15"/>
          <p:cNvSpPr txBox="1">
            <a:spLocks noChangeArrowheads="1"/>
          </p:cNvSpPr>
          <p:nvPr/>
        </p:nvSpPr>
        <p:spPr bwMode="auto">
          <a:xfrm rot="5400000">
            <a:off x="8633840" y="6300526"/>
            <a:ext cx="691669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5" y="1988840"/>
            <a:ext cx="863119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закон от </a:t>
            </a:r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29.12.2010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en-US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436-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ФЗ</a:t>
            </a:r>
          </a:p>
          <a:p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защите детей от информации, причиняющей вред их здоровью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развитию»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Устанавливает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ограничения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на оборот информационной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продукции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правовые режимы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оборота информационной продукции среди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детей (информация с ограниченным доступом, информация, запрещенная для детей)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возрастную классификацию информационной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продукции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ответственность для распространителей и изготовителей информационной продукции, виновных в нарушении закона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7544" y="1089610"/>
            <a:ext cx="6856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Правовые механизмы по охране и защите детей от информации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581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pPr>
              <a:defRPr/>
            </a:pPr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-11113"/>
            <a:ext cx="1027112" cy="93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2075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5"/>
          <p:cNvSpPr txBox="1">
            <a:spLocks noChangeArrowheads="1"/>
          </p:cNvSpPr>
          <p:nvPr/>
        </p:nvSpPr>
        <p:spPr>
          <a:xfrm>
            <a:off x="8244408" y="6093296"/>
            <a:ext cx="771271" cy="476250"/>
          </a:xfrm>
          <a:prstGeom prst="rect">
            <a:avLst/>
          </a:prstGeom>
          <a:noFill/>
          <a:ln/>
          <a:extLst/>
        </p:spPr>
        <p:txBody>
          <a:bodyPr anchor="ctr"/>
          <a:lstStyle>
            <a:defPPr>
              <a:defRPr lang="ru-RU"/>
            </a:defPPr>
            <a:lvl1pPr marL="0" algn="r" defTabSz="914400" rtl="0" eaLnBrk="0" latinLnBrk="0" hangingPunct="0">
              <a:defRPr sz="1100" kern="1200" baseline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l" defTabSz="914400" rtl="0" eaLnBrk="0" latinLnBrk="0" hangingPunct="0"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68767EC8-C317-444B-A3B6-2112B0FAC02F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2" name="Rectangle 15"/>
          <p:cNvSpPr txBox="1">
            <a:spLocks noChangeArrowheads="1"/>
          </p:cNvSpPr>
          <p:nvPr/>
        </p:nvSpPr>
        <p:spPr bwMode="auto">
          <a:xfrm rot="5400000">
            <a:off x="8633840" y="6300526"/>
            <a:ext cx="691669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anchor="b"/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7415" name="Объект 2"/>
          <p:cNvSpPr txBox="1">
            <a:spLocks/>
          </p:cNvSpPr>
          <p:nvPr/>
        </p:nvSpPr>
        <p:spPr bwMode="auto">
          <a:xfrm>
            <a:off x="539750" y="1858963"/>
            <a:ext cx="8147050" cy="459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SzPct val="60000"/>
            </a:pPr>
            <a:endParaRPr lang="ru-RU" sz="1400" u="sng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6" name="TextBox 7"/>
          <p:cNvSpPr txBox="1">
            <a:spLocks noChangeArrowheads="1"/>
          </p:cNvSpPr>
          <p:nvPr/>
        </p:nvSpPr>
        <p:spPr bwMode="auto">
          <a:xfrm>
            <a:off x="214313" y="1947863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ru-RU" dirty="0" smtClean="0">
                <a:solidFill>
                  <a:srgbClr val="FFC000"/>
                </a:solidFill>
              </a:rPr>
              <a:t>Вопрос № 4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7417" name="TextBox 12"/>
          <p:cNvSpPr txBox="1">
            <a:spLocks noChangeArrowheads="1"/>
          </p:cNvSpPr>
          <p:nvPr/>
        </p:nvSpPr>
        <p:spPr bwMode="auto">
          <a:xfrm>
            <a:off x="214313" y="2506663"/>
            <a:ext cx="41433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SzPct val="60000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Следует ли указывать возрастную категорию в рекламе, в случае, если второстепенным объектом является зарубежная информационная продукция, не подлежащая маркировке в соответствии с законодательством страны происхождения и не распространяемая на территории РФ? </a:t>
            </a:r>
          </a:p>
        </p:txBody>
      </p:sp>
      <p:sp>
        <p:nvSpPr>
          <p:cNvPr id="17418" name="TextBox 13"/>
          <p:cNvSpPr txBox="1">
            <a:spLocks noChangeArrowheads="1"/>
          </p:cNvSpPr>
          <p:nvPr/>
        </p:nvSpPr>
        <p:spPr bwMode="auto">
          <a:xfrm>
            <a:off x="4786313" y="1947863"/>
            <a:ext cx="414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ru-RU">
                <a:solidFill>
                  <a:srgbClr val="FFC000"/>
                </a:solidFill>
              </a:rPr>
              <a:t>Ответ</a:t>
            </a:r>
          </a:p>
        </p:txBody>
      </p:sp>
      <p:sp>
        <p:nvSpPr>
          <p:cNvPr id="17419" name="TextBox 14"/>
          <p:cNvSpPr txBox="1">
            <a:spLocks noChangeArrowheads="1"/>
          </p:cNvSpPr>
          <p:nvPr/>
        </p:nvSpPr>
        <p:spPr bwMode="auto">
          <a:xfrm>
            <a:off x="4786313" y="2506663"/>
            <a:ext cx="4143375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SzPct val="60000"/>
            </a:pPr>
            <a:r>
              <a:rPr lang="ru-RU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случаях, когда зарубежная информационная продукция является объектом рекламирования (как это определено п. 2 ст. 3 ФЗ «О рекламе»), возрастная категория в рекламе должна быть указана. При отказе рекламодателя в определении возрастной категории зарубежной информационной продукции, категория может быть присвоена рекламораспространителем.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2929731" y="3590132"/>
            <a:ext cx="3286125" cy="1588"/>
          </a:xfrm>
          <a:prstGeom prst="line">
            <a:avLst/>
          </a:prstGeom>
          <a:ln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14313" y="2446338"/>
            <a:ext cx="8715375" cy="1587"/>
          </a:xfrm>
          <a:prstGeom prst="line">
            <a:avLst/>
          </a:prstGeom>
          <a:ln>
            <a:solidFill>
              <a:srgbClr val="FFC000">
                <a:alpha val="20000"/>
              </a:srgb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7544" y="1089610"/>
            <a:ext cx="6833987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вопросы применения </a:t>
            </a:r>
          </a:p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Федерального закона от 13.03.2006 № 38-ФЗ «О рекламе»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815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4780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Структура полномочий надзорных органов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556792"/>
            <a:ext cx="784887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Федеральная служба </a:t>
            </a: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 надзору в сфере образования и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науки (Рособрнадзор)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государственный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надзор за соблюдением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образовательными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учреждениями и научными организациями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требований Закона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используемой в образовательном процессе информационной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продукции</a:t>
            </a:r>
          </a:p>
          <a:p>
            <a:pPr>
              <a:spcAft>
                <a:spcPts val="600"/>
              </a:spcAft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Федеральная служба </a:t>
            </a: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 надзору в сфере защиты прав потребителей и благополучия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человека (Роспотребнадзор)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государственный контроль за соответствием информационной продукции, реализуемой потребителям, требованиям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Закона в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части указания в сопроводительных документах на информационную продукцию сведений, полученных в результате классификации информационной продукции, а также размещения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знака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информационной продукции с соблюдением требований технических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регламентов</a:t>
            </a:r>
            <a:endParaRPr lang="ru-RU" b="1" dirty="0"/>
          </a:p>
          <a:p>
            <a:pPr>
              <a:spcAft>
                <a:spcPts val="600"/>
              </a:spcAft>
            </a:pP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Федеральной службе по надзору в сфере связи, информационных технологий и массовых 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коммуникаций (</a:t>
            </a: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оскомнадзор)</a:t>
            </a:r>
          </a:p>
          <a:p>
            <a:pPr marL="285750" indent="-285750" algn="just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осударственный контроль за соблюдением требований Закона к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производству и выпуску средств массовой информации, вещанию телеканалов, радиоканалов, телепрограмм и радиопрограмм, а также к распространению информации </a:t>
            </a:r>
          </a:p>
          <a:p>
            <a:endParaRPr lang="ru-RU" b="1" dirty="0"/>
          </a:p>
          <a:p>
            <a:endParaRPr lang="ru-RU" b="1" dirty="0"/>
          </a:p>
        </p:txBody>
      </p:sp>
      <p:sp>
        <p:nvSpPr>
          <p:cNvPr id="7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00" y="6093296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21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19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/>
          <p:cNvSpPr/>
          <p:nvPr/>
        </p:nvSpPr>
        <p:spPr>
          <a:xfrm>
            <a:off x="4223057" y="1915823"/>
            <a:ext cx="4583891" cy="4176000"/>
          </a:xfrm>
          <a:prstGeom prst="ellipse">
            <a:avLst/>
          </a:prstGeom>
          <a:solidFill>
            <a:schemeClr val="tx1">
              <a:lumMod val="85000"/>
            </a:schemeClr>
          </a:solidFill>
          <a:ln>
            <a:solidFill>
              <a:schemeClr val="tx1">
                <a:lumMod val="65000"/>
              </a:schemeClr>
            </a:solidFill>
          </a:ln>
          <a:scene3d>
            <a:camera prst="orthographicFront">
              <a:rot lat="0" lon="0" rev="0"/>
            </a:camera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>
            <a:prstTxWarp prst="textButton">
              <a:avLst/>
            </a:prstTxWarp>
          </a:bodyPr>
          <a:lstStyle/>
          <a:p>
            <a:pPr algn="ctr"/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67472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Аккредитация и реестр экспертов и экспертных организаций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8" name="Rectangle 15"/>
          <p:cNvSpPr txBox="1">
            <a:spLocks noChangeArrowheads="1"/>
          </p:cNvSpPr>
          <p:nvPr/>
        </p:nvSpPr>
        <p:spPr bwMode="auto">
          <a:xfrm rot="5400000">
            <a:off x="8640085" y="6351966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244408" y="6193110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22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570786" y="2228874"/>
            <a:ext cx="3888432" cy="3600400"/>
          </a:xfrm>
          <a:prstGeom prst="ellipse">
            <a:avLst/>
          </a:prstGeom>
          <a:solidFill>
            <a:srgbClr val="FFC000"/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6535536" y="3829401"/>
            <a:ext cx="1" cy="1576583"/>
          </a:xfrm>
          <a:prstGeom prst="line">
            <a:avLst/>
          </a:prstGeom>
          <a:ln w="19050">
            <a:gradFill flip="none" rotWithShape="1">
              <a:gsLst>
                <a:gs pos="0">
                  <a:srgbClr val="C00000"/>
                </a:gs>
                <a:gs pos="79000">
                  <a:schemeClr val="accent1">
                    <a:tint val="44500"/>
                    <a:satMod val="160000"/>
                    <a:alpha val="2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 flipV="1">
            <a:off x="4939049" y="3073317"/>
            <a:ext cx="1611796" cy="781188"/>
          </a:xfrm>
          <a:prstGeom prst="line">
            <a:avLst/>
          </a:prstGeom>
          <a:ln w="19050">
            <a:gradFill flip="none" rotWithShape="1">
              <a:gsLst>
                <a:gs pos="0">
                  <a:srgbClr val="C00000"/>
                </a:gs>
                <a:gs pos="79000">
                  <a:schemeClr val="accent1">
                    <a:tint val="44500"/>
                    <a:satMod val="160000"/>
                    <a:alpha val="2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6535536" y="2821289"/>
            <a:ext cx="1499857" cy="1008112"/>
          </a:xfrm>
          <a:prstGeom prst="line">
            <a:avLst/>
          </a:prstGeom>
          <a:ln w="19050">
            <a:gradFill flip="none" rotWithShape="1">
              <a:gsLst>
                <a:gs pos="0">
                  <a:srgbClr val="C00000"/>
                </a:gs>
                <a:gs pos="79000">
                  <a:schemeClr val="accent1">
                    <a:tint val="44500"/>
                    <a:satMod val="160000"/>
                    <a:alpha val="2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35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5299089" y="3821017"/>
            <a:ext cx="1251756" cy="836476"/>
          </a:xfrm>
          <a:prstGeom prst="line">
            <a:avLst/>
          </a:prstGeom>
          <a:ln w="19050">
            <a:gradFill flip="none" rotWithShape="1">
              <a:gsLst>
                <a:gs pos="0">
                  <a:srgbClr val="C00000">
                    <a:lumMod val="50000"/>
                    <a:lumOff val="50000"/>
                    <a:alpha val="82000"/>
                  </a:srgbClr>
                </a:gs>
                <a:gs pos="76000">
                  <a:schemeClr val="accent1">
                    <a:tint val="44500"/>
                    <a:satMod val="160000"/>
                    <a:alpha val="2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6535536" y="2292128"/>
            <a:ext cx="0" cy="1562377"/>
          </a:xfrm>
          <a:prstGeom prst="line">
            <a:avLst/>
          </a:prstGeom>
          <a:ln w="19050">
            <a:gradFill flip="none" rotWithShape="1">
              <a:gsLst>
                <a:gs pos="0">
                  <a:srgbClr val="C00000">
                    <a:lumMod val="50000"/>
                    <a:lumOff val="50000"/>
                    <a:alpha val="82000"/>
                  </a:srgbClr>
                </a:gs>
                <a:gs pos="76000">
                  <a:schemeClr val="accent1">
                    <a:tint val="44500"/>
                    <a:satMod val="160000"/>
                    <a:alpha val="2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6550845" y="3854505"/>
            <a:ext cx="1535102" cy="730980"/>
          </a:xfrm>
          <a:prstGeom prst="line">
            <a:avLst/>
          </a:prstGeom>
          <a:ln w="19050">
            <a:gradFill flip="none" rotWithShape="1">
              <a:gsLst>
                <a:gs pos="0">
                  <a:srgbClr val="C00000">
                    <a:lumMod val="50000"/>
                    <a:lumOff val="50000"/>
                    <a:alpha val="82000"/>
                  </a:srgbClr>
                </a:gs>
                <a:gs pos="76000">
                  <a:schemeClr val="accent1">
                    <a:tint val="44500"/>
                    <a:satMod val="160000"/>
                    <a:alpha val="2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Овал 45"/>
          <p:cNvSpPr/>
          <p:nvPr/>
        </p:nvSpPr>
        <p:spPr>
          <a:xfrm>
            <a:off x="6338053" y="3679934"/>
            <a:ext cx="370344" cy="349141"/>
          </a:xfrm>
          <a:prstGeom prst="ellipse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5371097" y="2785285"/>
            <a:ext cx="13558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C00000"/>
                </a:solidFill>
              </a:rPr>
              <a:t>ФИО эксперта</a:t>
            </a:r>
            <a:endParaRPr lang="ru-RU" sz="1000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549960" y="2569261"/>
            <a:ext cx="1355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C00000"/>
                </a:solidFill>
              </a:rPr>
              <a:t>Наименование экспертной организации</a:t>
            </a:r>
            <a:endParaRPr lang="ru-RU" sz="1000" dirty="0">
              <a:solidFill>
                <a:srgbClr val="C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77207" y="3681319"/>
            <a:ext cx="1355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C00000"/>
                </a:solidFill>
              </a:rPr>
              <a:t>Номер и дата выдачи аттестата</a:t>
            </a:r>
            <a:endParaRPr lang="ru-RU" sz="1000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515113" y="4545415"/>
            <a:ext cx="13558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C00000"/>
                </a:solidFill>
              </a:rPr>
              <a:t>Номер и дата приказа</a:t>
            </a:r>
            <a:endParaRPr lang="ru-RU" sz="1000" dirty="0">
              <a:solidFill>
                <a:srgbClr val="C0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679552" y="4391527"/>
            <a:ext cx="1355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C00000"/>
                </a:solidFill>
              </a:rPr>
              <a:t>Вид информационной продукции </a:t>
            </a:r>
            <a:endParaRPr lang="ru-RU" sz="1000" dirty="0">
              <a:solidFill>
                <a:srgbClr val="C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752275" y="3548270"/>
            <a:ext cx="1355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C00000"/>
                </a:solidFill>
              </a:rPr>
              <a:t>Сведения о приостановлении или прекращении действия аттестата</a:t>
            </a:r>
            <a:endParaRPr lang="ru-RU" sz="1000" dirty="0">
              <a:solidFill>
                <a:srgbClr val="C00000"/>
              </a:solidFill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1979712" y="2780928"/>
            <a:ext cx="1800200" cy="1837075"/>
          </a:xfrm>
          <a:prstGeom prst="ellipse">
            <a:avLst/>
          </a:prstGeom>
          <a:solidFill>
            <a:srgbClr val="FFC000"/>
          </a:solidFill>
          <a:ln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Роскомнадзор</a:t>
            </a:r>
            <a:endParaRPr lang="ru-RU" sz="1200" dirty="0">
              <a:solidFill>
                <a:srgbClr val="C00000"/>
              </a:solidFill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179512" y="3195267"/>
            <a:ext cx="1459145" cy="1241845"/>
          </a:xfrm>
          <a:prstGeom prst="ellipse">
            <a:avLst/>
          </a:prstGeom>
          <a:solidFill>
            <a:schemeClr val="tx1">
              <a:lumMod val="85000"/>
            </a:schemeClr>
          </a:solidFill>
          <a:ln cmpd="dbl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200" dirty="0" smtClean="0">
                <a:solidFill>
                  <a:srgbClr val="C00000"/>
                </a:solidFill>
              </a:rPr>
              <a:t>Эксперт или Экспертная организация</a:t>
            </a:r>
            <a:endParaRPr lang="ru-RU" sz="1200" dirty="0">
              <a:solidFill>
                <a:srgbClr val="C00000"/>
              </a:solidFill>
            </a:endParaRPr>
          </a:p>
        </p:txBody>
      </p:sp>
      <p:cxnSp>
        <p:nvCxnSpPr>
          <p:cNvPr id="65" name="Прямая со стрелкой 64"/>
          <p:cNvCxnSpPr/>
          <p:nvPr/>
        </p:nvCxnSpPr>
        <p:spPr>
          <a:xfrm flipV="1">
            <a:off x="3851920" y="3727371"/>
            <a:ext cx="288032" cy="1"/>
          </a:xfrm>
          <a:prstGeom prst="straightConnector1">
            <a:avLst/>
          </a:prstGeom>
          <a:ln w="22225">
            <a:solidFill>
              <a:schemeClr val="tx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1691680" y="3717032"/>
            <a:ext cx="288032" cy="1"/>
          </a:xfrm>
          <a:prstGeom prst="straightConnector1">
            <a:avLst/>
          </a:prstGeom>
          <a:ln w="22225">
            <a:solidFill>
              <a:schemeClr val="tx1">
                <a:lumMod val="50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185636">
            <a:off x="4439184" y="2117903"/>
            <a:ext cx="4189099" cy="3782499"/>
          </a:xfrm>
          <a:prstGeom prst="rect">
            <a:avLst/>
          </a:prstGeom>
          <a:noFill/>
        </p:spPr>
        <p:txBody>
          <a:bodyPr wrap="none" rtlCol="0">
            <a:prstTxWarp prst="textButton">
              <a:avLst>
                <a:gd name="adj" fmla="val 10832423"/>
              </a:avLst>
            </a:prstTxWarp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Реестр аккредитованных </a:t>
            </a:r>
            <a:r>
              <a:rPr lang="ru-RU" sz="1600" dirty="0" smtClean="0">
                <a:solidFill>
                  <a:srgbClr val="C00000"/>
                </a:solidFill>
                <a:cs typeface="Times New Roman" pitchFamily="18" charset="0"/>
              </a:rPr>
              <a:t>экспертов и экспертных организаций</a:t>
            </a:r>
            <a:endParaRPr lang="ru-RU" sz="1600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5517232"/>
            <a:ext cx="184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 rot="1598607">
            <a:off x="4311334" y="1865153"/>
            <a:ext cx="4842736" cy="4155000"/>
          </a:xfrm>
          <a:prstGeom prst="rect">
            <a:avLst/>
          </a:prstGeom>
          <a:noFill/>
        </p:spPr>
        <p:txBody>
          <a:bodyPr wrap="none" rtlCol="0">
            <a:prstTxWarp prst="textCircle">
              <a:avLst>
                <a:gd name="adj" fmla="val 11081018"/>
              </a:avLst>
            </a:prstTxWarp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Информация из Реестра является общедоступной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21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09"/>
            <a:ext cx="770531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Вступление в силу Федерального закона 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28.07.2012 №</a:t>
            </a:r>
            <a:r>
              <a:rPr lang="en-US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139-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ФЗ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внесении изменений в Федеральный закон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защите детей от информации, </a:t>
            </a: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причиняющей 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вред их здоровью и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развитию» 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отдельные законодательные </a:t>
            </a:r>
            <a:endParaRPr lang="ru-RU" sz="1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акты </a:t>
            </a: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Федерации»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499992" y="2348880"/>
            <a:ext cx="42484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       с 1 ноября 2012</a:t>
            </a:r>
          </a:p>
          <a:p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ограничение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возобновление доступа к информации, распространяемой посредством информационно-телекоммуникационной сети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«Интернет»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диный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реестр доменных имен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взаимодействия оператора реестра с провайдером хостинга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получения доступа к содержащейся в реестре информации оператором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связи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9669" y="2348880"/>
            <a:ext cx="378032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с  30 июля 2012</a:t>
            </a:r>
          </a:p>
          <a:p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информационной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продукции в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сети Интернет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перечень информационной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продукции, оборот которой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допускается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 знака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информационной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продукции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требования к операторам связи применять меры защиты от негативной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информации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единые знаки информационной продукции в графической форме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  <a:p>
            <a:endParaRPr lang="ru-RU" dirty="0"/>
          </a:p>
        </p:txBody>
      </p:sp>
      <p:sp>
        <p:nvSpPr>
          <p:cNvPr id="8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2400" y="6093296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23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4320201" y="2420888"/>
            <a:ext cx="0" cy="3816424"/>
          </a:xfrm>
          <a:prstGeom prst="line">
            <a:avLst/>
          </a:prstGeom>
          <a:ln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444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51720" y="2996952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Благодарю за внимание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3078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67544" y="1089610"/>
            <a:ext cx="68563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Правовые механизмы по охране и защите детей от информации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1628800"/>
            <a:ext cx="837435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Федеральный закон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 28.07.2012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en-US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139-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ФЗ «О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внесении изменений в Федеральный закон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защите детей от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информации, причиняющей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вред их здоровью 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развитию» и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отдельные законодательные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акты Российской Федерации»</a:t>
            </a:r>
          </a:p>
          <a:p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Уточняет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 размещаемой в сети Интернет информационной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продукции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информационной продукции, оборот которой на территории Российской Федерации допускается без знака информационной продукции</a:t>
            </a:r>
          </a:p>
          <a:p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0975" indent="-180975">
              <a:spcAft>
                <a:spcPts val="600"/>
              </a:spcAft>
            </a:pP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Вводит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диные знаки информационной продукции в графической форме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Единый реестр запрещенных доменных имен</a:t>
            </a:r>
          </a:p>
          <a:p>
            <a:pPr marL="285750" indent="-285750"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требования к операторам связи применять меры защиты от негативной информации при доступе к сети Интернет в доступных для детей местах</a:t>
            </a:r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32789" y="6093296"/>
            <a:ext cx="651958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3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11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92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31300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Полномочия Роскомнадзора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2132855"/>
            <a:ext cx="8201903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ккредитация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экспертов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экспертных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организаций для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проведения экспертизы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информационной продукции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едение реестра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экспертов и экспертных организаций,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аккредитованных для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проведения экспертизы информационной продукции </a:t>
            </a: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онтроль и надзор в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сфере защиты детей от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информации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Размещение на своем официальном Интернет-сайте результатов проведенных экспертиз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оздание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формирование и ведение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Реестра запрещенных доменных имен (с 1 ноября 2012 г.)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6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44946" y="6093296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4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10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92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8046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Мониторинг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правоприменения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(с 01.09.2012 по 01.10.2012)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8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44946" y="6093296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5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735941"/>
            <a:ext cx="848993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существлен </a:t>
            </a: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мониторинг в отношении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22276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СМИ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12820 –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телеканалов/телепрограмм;</a:t>
            </a: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2263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радиоканалов/радиопрограмм;</a:t>
            </a: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14150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печатных периодических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изданий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3043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информационных агентств/сетевых изданий</a:t>
            </a:r>
          </a:p>
          <a:p>
            <a:pPr>
              <a:spcAft>
                <a:spcPts val="600"/>
              </a:spcAft>
            </a:pP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ходе мониторинга выявлено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5072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нарушения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3014 - в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печатных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СМИ 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988 -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интернет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СМИ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648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программах передач, опубликованных в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СМИ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289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телеканалах/телепрограммах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133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радиоканалах/радиопрограммах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92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67544" y="1126485"/>
            <a:ext cx="73966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Соотношение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выявленных нарушений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проанализированных СМИ</a:t>
            </a:r>
          </a:p>
          <a:p>
            <a:endParaRPr lang="ru-RU" dirty="0"/>
          </a:p>
        </p:txBody>
      </p:sp>
      <p:sp>
        <p:nvSpPr>
          <p:cNvPr id="10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11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44946" y="6093296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6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534240994"/>
              </p:ext>
            </p:extLst>
          </p:nvPr>
        </p:nvGraphicFramePr>
        <p:xfrm>
          <a:off x="-349232" y="1556792"/>
          <a:ext cx="9108000" cy="5517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7976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7544" y="1089610"/>
            <a:ext cx="6058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Нормативно-правовые пробелы области регулирования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76646" y="1959144"/>
            <a:ext cx="753977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 smtClean="0">
                <a:solidFill>
                  <a:srgbClr val="FFC000"/>
                </a:solidFill>
                <a:latin typeface="Times New Roman"/>
                <a:cs typeface="Times New Roman"/>
              </a:rPr>
              <a:t>Выявленные пробелы</a:t>
            </a:r>
            <a:endParaRPr lang="ru-RU" dirty="0" smtClean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  <a:tabLst>
                <a:tab pos="180975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отсутствие </a:t>
            </a:r>
            <a:r>
              <a:rPr lang="ru-RU" sz="1600" dirty="0">
                <a:solidFill>
                  <a:srgbClr val="000000"/>
                </a:solidFill>
                <a:latin typeface="Times New Roman"/>
                <a:cs typeface="Times New Roman"/>
              </a:rPr>
              <a:t>в законе указания на разработку порядка размещения знака информационной продукции в печатных и сетевых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СМИ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  <a:tabLst>
                <a:tab pos="180975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отсутствие </a:t>
            </a:r>
            <a:r>
              <a:rPr lang="ru-RU" sz="1600" dirty="0">
                <a:solidFill>
                  <a:srgbClr val="000000"/>
                </a:solidFill>
                <a:latin typeface="Times New Roman"/>
                <a:cs typeface="Times New Roman"/>
              </a:rPr>
              <a:t>в законе указания на разработку порядка размещения знака информационной продукции в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рекламе </a:t>
            </a:r>
            <a:r>
              <a:rPr lang="ru-RU" sz="1600" dirty="0">
                <a:solidFill>
                  <a:srgbClr val="000000"/>
                </a:solidFill>
                <a:latin typeface="Times New Roman"/>
                <a:cs typeface="Times New Roman"/>
              </a:rPr>
              <a:t>информационной </a:t>
            </a:r>
            <a:r>
              <a:rPr lang="ru-RU" sz="16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продукции</a:t>
            </a:r>
            <a:endParaRPr lang="ru-RU" sz="16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8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44946" y="6093296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7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35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7544" y="1089610"/>
            <a:ext cx="52694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Типовые нарушения установленных требований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76646" y="1959144"/>
            <a:ext cx="75397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 результатам проведенного мониторинга выявлено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  <a:tabLst>
                <a:tab pos="180975" algn="l"/>
              </a:tabLst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тсутствие информационного знака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  <a:tabLst>
                <a:tab pos="180975" algn="l"/>
              </a:tabLs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частичная маркировка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  <a:tabLst>
                <a:tab pos="180975" algn="l"/>
              </a:tabLst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тсутствие сообщений об ограничении распространения информационной продукции при возобновлении трансляции после перерыва на рекламу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  <a:tabLst>
                <a:tab pos="180975" algn="l"/>
              </a:tabLst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отсутствие маркировки анонсов передач</a:t>
            </a:r>
          </a:p>
        </p:txBody>
      </p:sp>
      <p:sp>
        <p:nvSpPr>
          <p:cNvPr id="8" name="Rectangle 15"/>
          <p:cNvSpPr txBox="1">
            <a:spLocks noChangeArrowheads="1"/>
          </p:cNvSpPr>
          <p:nvPr/>
        </p:nvSpPr>
        <p:spPr bwMode="auto">
          <a:xfrm rot="5400000">
            <a:off x="8568077" y="6279958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10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44946" y="6093296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8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7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1"/>
          <p:cNvSpPr txBox="1">
            <a:spLocks/>
          </p:cNvSpPr>
          <p:nvPr/>
        </p:nvSpPr>
        <p:spPr bwMode="auto">
          <a:xfrm>
            <a:off x="1403648" y="190341"/>
            <a:ext cx="7110790" cy="620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defRPr>
            </a:lvl9pPr>
          </a:lstStyle>
          <a:p>
            <a:r>
              <a:rPr lang="ru-RU" sz="1600" b="0" dirty="0" smtClean="0">
                <a:ln w="12700"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Garamond" pitchFamily="18" charset="0"/>
                <a:cs typeface="Tahoma" pitchFamily="34" charset="0"/>
              </a:rPr>
              <a:t>Федеральная служба по надзору в сфере связи, информационных технологий и массовых коммуникаций (Роскомнадзор)</a:t>
            </a:r>
            <a:endParaRPr lang="ru-RU" sz="1600" b="0" dirty="0">
              <a:ln w="12700">
                <a:solidFill>
                  <a:srgbClr val="FFC000"/>
                </a:solidFill>
              </a:ln>
              <a:solidFill>
                <a:srgbClr val="FFC00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Garamond" pitchFamily="18" charset="0"/>
              <a:cs typeface="Tahoma" pitchFamily="34" charset="0"/>
            </a:endParaRPr>
          </a:p>
        </p:txBody>
      </p:sp>
      <p:pic>
        <p:nvPicPr>
          <p:cNvPr id="3" name="Picture 2" descr="C:\Documents and Settings\vasilev\Мои документы\Downloads\Герб_РКН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83568" y="-10890"/>
            <a:ext cx="1027097" cy="931614"/>
          </a:xfrm>
          <a:prstGeom prst="rect">
            <a:avLst/>
          </a:prstGeom>
          <a:ln>
            <a:noFill/>
          </a:ln>
          <a:effectLst/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53912" y="939040"/>
            <a:ext cx="7704856" cy="0"/>
          </a:xfrm>
          <a:prstGeom prst="line">
            <a:avLst/>
          </a:prstGeom>
          <a:ln w="19050">
            <a:gradFill flip="none" rotWithShape="1">
              <a:gsLst>
                <a:gs pos="0">
                  <a:srgbClr val="FFC000">
                    <a:alpha val="0"/>
                  </a:srgbClr>
                </a:gs>
                <a:gs pos="53000">
                  <a:srgbClr val="FFC000"/>
                </a:gs>
                <a:gs pos="100000">
                  <a:srgbClr val="FFC000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089610"/>
            <a:ext cx="6328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Особенности при осуществлении телевизионного вещания</a:t>
            </a:r>
            <a:endParaRPr lang="ru-RU" dirty="0"/>
          </a:p>
        </p:txBody>
      </p:sp>
      <p:sp>
        <p:nvSpPr>
          <p:cNvPr id="7" name="Rectangle 15"/>
          <p:cNvSpPr txBox="1">
            <a:spLocks noChangeArrowheads="1"/>
          </p:cNvSpPr>
          <p:nvPr/>
        </p:nvSpPr>
        <p:spPr bwMode="auto">
          <a:xfrm rot="5400000">
            <a:off x="8568077" y="6323555"/>
            <a:ext cx="691669" cy="23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742950" indent="-28575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11430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6002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2057400" indent="-228600" algn="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5146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6pPr>
            <a:lvl7pPr marL="29718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34290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3886200" indent="-228600" algn="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ru-RU" sz="1000" dirty="0" smtClean="0">
                <a:ln w="18415" cmpd="sng">
                  <a:noFill/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t>слайд </a:t>
            </a:r>
            <a:endParaRPr lang="ru-RU" sz="1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60432" y="6165304"/>
            <a:ext cx="843737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/>
            <a:fld id="{A5D225B6-CF47-4699-88CF-E911604E8901}" type="slidenum">
              <a:rPr lang="ru-RU" sz="4000" smtClean="0">
                <a:ln w="18415" cmpd="sng">
                  <a:solidFill>
                    <a:schemeClr val="bg1">
                      <a:lumMod val="65000"/>
                    </a:schemeClr>
                  </a:solidFill>
                  <a:prstDash val="solid"/>
                </a:ln>
                <a:solidFill>
                  <a:schemeClr val="bg1">
                    <a:lumMod val="65000"/>
                  </a:schemeClr>
                </a:solidFill>
                <a:effectLst>
                  <a:innerShdw blurRad="114300">
                    <a:prstClr val="black"/>
                  </a:innerShdw>
                </a:effectLst>
                <a:latin typeface="Arial" charset="0"/>
              </a:rPr>
              <a:pPr eaLnBrk="1" hangingPunct="1"/>
              <a:t>9</a:t>
            </a:fld>
            <a:endParaRPr lang="ru-RU" sz="4000" dirty="0" smtClean="0">
              <a:ln w="18415" cmpd="sng">
                <a:solidFill>
                  <a:schemeClr val="bg1">
                    <a:lumMod val="65000"/>
                  </a:schemeClr>
                </a:solidFill>
                <a:prstDash val="solid"/>
              </a:ln>
              <a:solidFill>
                <a:schemeClr val="bg1">
                  <a:lumMod val="65000"/>
                </a:schemeClr>
              </a:solidFill>
              <a:effectLst>
                <a:innerShdw blurRad="114300">
                  <a:prstClr val="black"/>
                </a:innerShdw>
              </a:effectLst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3" y="1772816"/>
            <a:ext cx="4320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Знак информационной продукции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546300" y="1669450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6+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156176" y="1628800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16+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364088" y="1628800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12+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948264" y="1634902"/>
            <a:ext cx="720080" cy="576064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18+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7" y="2420888"/>
            <a:ext cx="82303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размещается в углу кадра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должен быть не менее размера логотипа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телеканала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демонстрируется в начале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трансляции,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 также при каждом возобновлении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трансляции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(после прерывания рекламой</a:t>
            </a:r>
            <a:b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(или) иной информацией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родолжительность демонстрации – не менее 8 секунд</a:t>
            </a:r>
          </a:p>
          <a:p>
            <a:pPr>
              <a:buClr>
                <a:srgbClr val="FFC000"/>
              </a:buClr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Не маркируется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информационная продукция, имеющая </a:t>
            </a: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значительную историческую, художественную или иную культурную ценность для 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общества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" pitchFamily="2" charset="2"/>
              <a:buChar char="ü"/>
            </a:pPr>
            <a:r>
              <a:rPr lang="ru-RU" sz="1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нформационная продукция, транслируемая в эфире без предварительной записи</a:t>
            </a:r>
            <a:endParaRPr lang="ru-R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63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834</TotalTime>
  <Words>1988</Words>
  <Application>Microsoft Office PowerPoint</Application>
  <PresentationFormat>Экран (4:3)</PresentationFormat>
  <Paragraphs>310</Paragraphs>
  <Slides>24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Базовая</vt:lpstr>
      <vt:lpstr>1_Базовая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Особенности при осуществлении радиовещания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000159</dc:creator>
  <cp:lastModifiedBy>Home</cp:lastModifiedBy>
  <cp:revision>80</cp:revision>
  <dcterms:created xsi:type="dcterms:W3CDTF">2012-10-02T10:20:21Z</dcterms:created>
  <dcterms:modified xsi:type="dcterms:W3CDTF">2012-10-17T07:54:01Z</dcterms:modified>
</cp:coreProperties>
</file>